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26"/>
  </p:notesMasterIdLst>
  <p:sldIdLst>
    <p:sldId id="257" r:id="rId3"/>
    <p:sldId id="321" r:id="rId4"/>
    <p:sldId id="388" r:id="rId5"/>
    <p:sldId id="387" r:id="rId6"/>
    <p:sldId id="389" r:id="rId7"/>
    <p:sldId id="390" r:id="rId8"/>
    <p:sldId id="391" r:id="rId9"/>
    <p:sldId id="392" r:id="rId10"/>
    <p:sldId id="393" r:id="rId11"/>
    <p:sldId id="360" r:id="rId12"/>
    <p:sldId id="364" r:id="rId13"/>
    <p:sldId id="396" r:id="rId14"/>
    <p:sldId id="397" r:id="rId15"/>
    <p:sldId id="399" r:id="rId16"/>
    <p:sldId id="408" r:id="rId17"/>
    <p:sldId id="405" r:id="rId18"/>
    <p:sldId id="406" r:id="rId19"/>
    <p:sldId id="407" r:id="rId20"/>
    <p:sldId id="409" r:id="rId21"/>
    <p:sldId id="410" r:id="rId22"/>
    <p:sldId id="402" r:id="rId23"/>
    <p:sldId id="403" r:id="rId24"/>
    <p:sldId id="404" r:id="rId25"/>
  </p:sldIdLst>
  <p:sldSz cx="9144000" cy="6858000" type="screen4x3"/>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5556">
          <p15:clr>
            <a:srgbClr val="A4A3A4"/>
          </p15:clr>
        </p15:guide>
        <p15:guide id="3" pos="2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OITA-09702" initials="K" lastIdx="1" clrIdx="0"/>
  <p:cmAuthor id="7" name="COURY ANNELORE (CNAM / Paris)" initials="CA(/P" lastIdx="3" clrIdx="7"/>
  <p:cmAuthor id="1" name="WEISSMANN-01256" initials="HW" lastIdx="1" clrIdx="1"/>
  <p:cmAuthor id="2" name="LOISEL LUCIE" initials="LL" lastIdx="4" clrIdx="2"/>
  <p:cmAuthor id="3" name="FRANGEUL-65209" initials="F" lastIdx="1" clrIdx="3"/>
  <p:cmAuthor id="4" name="BIDEGARAY SANDRA" initials="BS" lastIdx="17" clrIdx="4"/>
  <p:cmAuthor id="5" name="FRANGEUL SANDRINE (CNAM / Paris)" initials="FS" lastIdx="1" clrIdx="5"/>
  <p:cmAuthor id="6" name="CHAMPETIER DELPHINE (CNAM / Paris)" initials="CD(/P" lastIdx="14"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63" autoAdjust="0"/>
    <p:restoredTop sz="92000" autoAdjust="0"/>
  </p:normalViewPr>
  <p:slideViewPr>
    <p:cSldViewPr>
      <p:cViewPr varScale="1">
        <p:scale>
          <a:sx n="105" d="100"/>
          <a:sy n="105" d="100"/>
        </p:scale>
        <p:origin x="1974" y="78"/>
      </p:cViewPr>
      <p:guideLst>
        <p:guide orient="horz" pos="2160"/>
        <p:guide pos="5556"/>
        <p:guide pos="2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18831" cy="493316"/>
          </a:xfrm>
          <a:prstGeom prst="rect">
            <a:avLst/>
          </a:prstGeom>
        </p:spPr>
        <p:txBody>
          <a:bodyPr vert="horz" lIns="91427" tIns="45714" rIns="91427" bIns="45714" rtlCol="0"/>
          <a:lstStyle>
            <a:lvl1pPr algn="l">
              <a:defRPr sz="1200"/>
            </a:lvl1pPr>
          </a:lstStyle>
          <a:p>
            <a:endParaRPr lang="fr-FR"/>
          </a:p>
        </p:txBody>
      </p:sp>
      <p:sp>
        <p:nvSpPr>
          <p:cNvPr id="3" name="Espace réservé de la date 2"/>
          <p:cNvSpPr>
            <a:spLocks noGrp="1"/>
          </p:cNvSpPr>
          <p:nvPr>
            <p:ph type="dt" idx="1"/>
          </p:nvPr>
        </p:nvSpPr>
        <p:spPr>
          <a:xfrm>
            <a:off x="3815374" y="0"/>
            <a:ext cx="2918831" cy="493316"/>
          </a:xfrm>
          <a:prstGeom prst="rect">
            <a:avLst/>
          </a:prstGeom>
        </p:spPr>
        <p:txBody>
          <a:bodyPr vert="horz" lIns="91427" tIns="45714" rIns="91427" bIns="45714" rtlCol="0"/>
          <a:lstStyle>
            <a:lvl1pPr algn="r">
              <a:defRPr sz="1200"/>
            </a:lvl1pPr>
          </a:lstStyle>
          <a:p>
            <a:fld id="{385064BC-4E6C-4C50-BC9C-B4000435B147}" type="datetimeFigureOut">
              <a:rPr lang="fr-FR" smtClean="0"/>
              <a:t>18/09/2020</a:t>
            </a:fld>
            <a:endParaRPr lang="fr-FR"/>
          </a:p>
        </p:txBody>
      </p:sp>
      <p:sp>
        <p:nvSpPr>
          <p:cNvPr id="4" name="Espace réservé de l'image des diapositives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27" tIns="45714" rIns="91427" bIns="45714" rtlCol="0" anchor="ctr"/>
          <a:lstStyle/>
          <a:p>
            <a:endParaRPr lang="fr-FR"/>
          </a:p>
        </p:txBody>
      </p:sp>
      <p:sp>
        <p:nvSpPr>
          <p:cNvPr id="5" name="Espace réservé des commentaires 4"/>
          <p:cNvSpPr>
            <a:spLocks noGrp="1"/>
          </p:cNvSpPr>
          <p:nvPr>
            <p:ph type="body" sz="quarter" idx="3"/>
          </p:nvPr>
        </p:nvSpPr>
        <p:spPr>
          <a:xfrm>
            <a:off x="673577" y="4686500"/>
            <a:ext cx="5388610" cy="4439841"/>
          </a:xfrm>
          <a:prstGeom prst="rect">
            <a:avLst/>
          </a:prstGeom>
        </p:spPr>
        <p:txBody>
          <a:bodyPr vert="horz" lIns="91427" tIns="45714" rIns="91427" bIns="45714"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371285"/>
            <a:ext cx="2918831" cy="493316"/>
          </a:xfrm>
          <a:prstGeom prst="rect">
            <a:avLst/>
          </a:prstGeom>
        </p:spPr>
        <p:txBody>
          <a:bodyPr vert="horz" lIns="91427" tIns="45714" rIns="91427" bIns="4571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4" y="9371285"/>
            <a:ext cx="2918831" cy="493316"/>
          </a:xfrm>
          <a:prstGeom prst="rect">
            <a:avLst/>
          </a:prstGeom>
        </p:spPr>
        <p:txBody>
          <a:bodyPr vert="horz" lIns="91427" tIns="45714" rIns="91427" bIns="45714" rtlCol="0" anchor="b"/>
          <a:lstStyle>
            <a:lvl1pPr algn="r">
              <a:defRPr sz="1200"/>
            </a:lvl1pPr>
          </a:lstStyle>
          <a:p>
            <a:fld id="{81317510-D3D6-4AB8-9719-2C15409AE0D1}" type="slidenum">
              <a:rPr lang="fr-FR" smtClean="0"/>
              <a:t>‹N°›</a:t>
            </a:fld>
            <a:endParaRPr lang="fr-FR"/>
          </a:p>
        </p:txBody>
      </p:sp>
    </p:spTree>
    <p:extLst>
      <p:ext uri="{BB962C8B-B14F-4D97-AF65-F5344CB8AC3E}">
        <p14:creationId xmlns:p14="http://schemas.microsoft.com/office/powerpoint/2010/main" val="543651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Slide d’intro</a:t>
            </a:r>
            <a:r>
              <a:rPr lang="fr-FR" baseline="0" dirty="0"/>
              <a:t> … possibilité de resserrer</a:t>
            </a:r>
            <a:endParaRPr lang="fr-FR" dirty="0"/>
          </a:p>
        </p:txBody>
      </p:sp>
      <p:sp>
        <p:nvSpPr>
          <p:cNvPr id="4" name="Espace réservé du numéro de diapositive 3"/>
          <p:cNvSpPr>
            <a:spLocks noGrp="1"/>
          </p:cNvSpPr>
          <p:nvPr>
            <p:ph type="sldNum" sz="quarter" idx="10"/>
          </p:nvPr>
        </p:nvSpPr>
        <p:spPr/>
        <p:txBody>
          <a:bodyPr/>
          <a:lstStyle/>
          <a:p>
            <a:fld id="{81317510-D3D6-4AB8-9719-2C15409AE0D1}" type="slidenum">
              <a:rPr lang="fr-FR" smtClean="0"/>
              <a:t>4</a:t>
            </a:fld>
            <a:endParaRPr lang="fr-FR"/>
          </a:p>
        </p:txBody>
      </p:sp>
    </p:spTree>
    <p:extLst>
      <p:ext uri="{BB962C8B-B14F-4D97-AF65-F5344CB8AC3E}">
        <p14:creationId xmlns:p14="http://schemas.microsoft.com/office/powerpoint/2010/main" val="4270906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Slide de rappel</a:t>
            </a:r>
            <a:r>
              <a:rPr lang="fr-FR" baseline="0" dirty="0"/>
              <a:t> … possibilité de resserrer</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81317510-D3D6-4AB8-9719-2C15409AE0D1}" type="slidenum">
              <a:rPr lang="fr-FR" smtClean="0"/>
              <a:t>5</a:t>
            </a:fld>
            <a:endParaRPr lang="fr-FR"/>
          </a:p>
        </p:txBody>
      </p:sp>
    </p:spTree>
    <p:extLst>
      <p:ext uri="{BB962C8B-B14F-4D97-AF65-F5344CB8AC3E}">
        <p14:creationId xmlns:p14="http://schemas.microsoft.com/office/powerpoint/2010/main" val="1096998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1317510-D3D6-4AB8-9719-2C15409AE0D1}" type="slidenum">
              <a:rPr lang="fr-FR" smtClean="0"/>
              <a:t>8</a:t>
            </a:fld>
            <a:endParaRPr lang="fr-FR"/>
          </a:p>
        </p:txBody>
      </p:sp>
    </p:spTree>
    <p:extLst>
      <p:ext uri="{BB962C8B-B14F-4D97-AF65-F5344CB8AC3E}">
        <p14:creationId xmlns:p14="http://schemas.microsoft.com/office/powerpoint/2010/main" val="3433640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a:t>Slide de contexte </a:t>
            </a:r>
            <a:r>
              <a:rPr lang="fr-FR" baseline="0" dirty="0"/>
              <a:t>… possibilité de resserrer</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81317510-D3D6-4AB8-9719-2C15409AE0D1}" type="slidenum">
              <a:rPr lang="fr-FR" smtClean="0"/>
              <a:t>13</a:t>
            </a:fld>
            <a:endParaRPr lang="fr-FR"/>
          </a:p>
        </p:txBody>
      </p:sp>
    </p:spTree>
    <p:extLst>
      <p:ext uri="{BB962C8B-B14F-4D97-AF65-F5344CB8AC3E}">
        <p14:creationId xmlns:p14="http://schemas.microsoft.com/office/powerpoint/2010/main" val="4222507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1317510-D3D6-4AB8-9719-2C15409AE0D1}" type="slidenum">
              <a:rPr lang="fr-FR" smtClean="0"/>
              <a:t>14</a:t>
            </a:fld>
            <a:endParaRPr lang="fr-FR"/>
          </a:p>
        </p:txBody>
      </p:sp>
    </p:spTree>
    <p:extLst>
      <p:ext uri="{BB962C8B-B14F-4D97-AF65-F5344CB8AC3E}">
        <p14:creationId xmlns:p14="http://schemas.microsoft.com/office/powerpoint/2010/main" val="1300350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1317510-D3D6-4AB8-9719-2C15409AE0D1}" type="slidenum">
              <a:rPr lang="fr-FR" smtClean="0">
                <a:solidFill>
                  <a:prstClr val="black"/>
                </a:solidFill>
              </a:rPr>
              <a:pPr/>
              <a:t>15</a:t>
            </a:fld>
            <a:endParaRPr lang="fr-FR">
              <a:solidFill>
                <a:prstClr val="black"/>
              </a:solidFill>
            </a:endParaRPr>
          </a:p>
        </p:txBody>
      </p:sp>
    </p:spTree>
    <p:extLst>
      <p:ext uri="{BB962C8B-B14F-4D97-AF65-F5344CB8AC3E}">
        <p14:creationId xmlns:p14="http://schemas.microsoft.com/office/powerpoint/2010/main" val="13003504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12"/>
          <p:cNvSpPr>
            <a:spLocks noChangeArrowheads="1"/>
          </p:cNvSpPr>
          <p:nvPr/>
        </p:nvSpPr>
        <p:spPr bwMode="auto">
          <a:xfrm>
            <a:off x="0" y="0"/>
            <a:ext cx="9144000" cy="2906713"/>
          </a:xfrm>
          <a:prstGeom prst="rect">
            <a:avLst/>
          </a:prstGeom>
          <a:solidFill>
            <a:srgbClr val="0C419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9072" tIns="39533" rIns="79072" bIns="39533" anchor="ctr"/>
          <a:lstStyle>
            <a:lvl1pPr eaLnBrk="0" hangingPunct="0">
              <a:defRPr sz="1200">
                <a:solidFill>
                  <a:schemeClr val="accent2"/>
                </a:solidFill>
                <a:latin typeface="Arial" pitchFamily="34" charset="0"/>
                <a:sym typeface="Wingdings 3" pitchFamily="18" charset="2"/>
              </a:defRPr>
            </a:lvl1pPr>
            <a:lvl2pPr marL="742950" indent="-285750" eaLnBrk="0" hangingPunct="0">
              <a:defRPr sz="1200">
                <a:solidFill>
                  <a:schemeClr val="accent2"/>
                </a:solidFill>
                <a:latin typeface="Arial" pitchFamily="34" charset="0"/>
                <a:sym typeface="Wingdings 3" pitchFamily="18" charset="2"/>
              </a:defRPr>
            </a:lvl2pPr>
            <a:lvl3pPr marL="1143000" indent="-228600" eaLnBrk="0" hangingPunct="0">
              <a:defRPr sz="1200">
                <a:solidFill>
                  <a:schemeClr val="accent2"/>
                </a:solidFill>
                <a:latin typeface="Arial" pitchFamily="34" charset="0"/>
                <a:sym typeface="Wingdings 3" pitchFamily="18" charset="2"/>
              </a:defRPr>
            </a:lvl3pPr>
            <a:lvl4pPr marL="1600200" indent="-228600" eaLnBrk="0" hangingPunct="0">
              <a:defRPr sz="1200">
                <a:solidFill>
                  <a:schemeClr val="accent2"/>
                </a:solidFill>
                <a:latin typeface="Arial" pitchFamily="34" charset="0"/>
                <a:sym typeface="Wingdings 3" pitchFamily="18" charset="2"/>
              </a:defRPr>
            </a:lvl4pPr>
            <a:lvl5pPr marL="2057400" indent="-228600" eaLnBrk="0" hangingPunct="0">
              <a:defRPr sz="1200">
                <a:solidFill>
                  <a:schemeClr val="accent2"/>
                </a:solidFill>
                <a:latin typeface="Arial" pitchFamily="34" charset="0"/>
                <a:sym typeface="Wingdings 3" pitchFamily="18" charset="2"/>
              </a:defRPr>
            </a:lvl5pPr>
            <a:lvl6pPr marL="2514600" indent="-228600" eaLnBrk="0" fontAlgn="base" hangingPunct="0">
              <a:spcBef>
                <a:spcPct val="20000"/>
              </a:spcBef>
              <a:spcAft>
                <a:spcPct val="0"/>
              </a:spcAft>
              <a:defRPr sz="1200">
                <a:solidFill>
                  <a:schemeClr val="accent2"/>
                </a:solidFill>
                <a:latin typeface="Arial" pitchFamily="34" charset="0"/>
                <a:sym typeface="Wingdings 3" pitchFamily="18" charset="2"/>
              </a:defRPr>
            </a:lvl6pPr>
            <a:lvl7pPr marL="2971800" indent="-228600" eaLnBrk="0" fontAlgn="base" hangingPunct="0">
              <a:spcBef>
                <a:spcPct val="20000"/>
              </a:spcBef>
              <a:spcAft>
                <a:spcPct val="0"/>
              </a:spcAft>
              <a:defRPr sz="1200">
                <a:solidFill>
                  <a:schemeClr val="accent2"/>
                </a:solidFill>
                <a:latin typeface="Arial" pitchFamily="34" charset="0"/>
                <a:sym typeface="Wingdings 3" pitchFamily="18" charset="2"/>
              </a:defRPr>
            </a:lvl7pPr>
            <a:lvl8pPr marL="3429000" indent="-228600" eaLnBrk="0" fontAlgn="base" hangingPunct="0">
              <a:spcBef>
                <a:spcPct val="20000"/>
              </a:spcBef>
              <a:spcAft>
                <a:spcPct val="0"/>
              </a:spcAft>
              <a:defRPr sz="1200">
                <a:solidFill>
                  <a:schemeClr val="accent2"/>
                </a:solidFill>
                <a:latin typeface="Arial" pitchFamily="34" charset="0"/>
                <a:sym typeface="Wingdings 3" pitchFamily="18" charset="2"/>
              </a:defRPr>
            </a:lvl8pPr>
            <a:lvl9pPr marL="3886200" indent="-228600" eaLnBrk="0" fontAlgn="base" hangingPunct="0">
              <a:spcBef>
                <a:spcPct val="20000"/>
              </a:spcBef>
              <a:spcAft>
                <a:spcPct val="0"/>
              </a:spcAft>
              <a:defRPr sz="1200">
                <a:solidFill>
                  <a:schemeClr val="accent2"/>
                </a:solidFill>
                <a:latin typeface="Arial" pitchFamily="34" charset="0"/>
                <a:sym typeface="Wingdings 3" pitchFamily="18" charset="2"/>
              </a:defRPr>
            </a:lvl9pPr>
          </a:lstStyle>
          <a:p>
            <a:pPr algn="ctr" fontAlgn="base">
              <a:spcBef>
                <a:spcPct val="0"/>
              </a:spcBef>
              <a:spcAft>
                <a:spcPct val="0"/>
              </a:spcAft>
              <a:defRPr/>
            </a:pPr>
            <a:endParaRPr lang="fr-FR" altLang="fr-FR" b="1">
              <a:solidFill>
                <a:srgbClr val="0C419A"/>
              </a:solidFill>
            </a:endParaRPr>
          </a:p>
        </p:txBody>
      </p:sp>
      <p:pic>
        <p:nvPicPr>
          <p:cNvPr id="5" name="Picture 9" descr="vague_filetsVerts"/>
          <p:cNvPicPr>
            <a:picLocks noChangeAspect="1" noChangeArrowheads="1"/>
          </p:cNvPicPr>
          <p:nvPr/>
        </p:nvPicPr>
        <p:blipFill>
          <a:blip r:embed="rId2">
            <a:extLst>
              <a:ext uri="{28A0092B-C50C-407E-A947-70E740481C1C}">
                <a14:useLocalDpi xmlns:a14="http://schemas.microsoft.com/office/drawing/2010/main" val="0"/>
              </a:ext>
            </a:extLst>
          </a:blip>
          <a:srcRect l="27335" r="5833"/>
          <a:stretch>
            <a:fillRect/>
          </a:stretch>
        </p:blipFill>
        <p:spPr bwMode="auto">
          <a:xfrm>
            <a:off x="0" y="2446338"/>
            <a:ext cx="9144000" cy="108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10" descr="logo_Diapora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92938" y="2514600"/>
            <a:ext cx="1695450"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1" name="Rectangle 3"/>
          <p:cNvSpPr>
            <a:spLocks noGrp="1" noChangeArrowheads="1"/>
          </p:cNvSpPr>
          <p:nvPr>
            <p:ph type="ctrTitle"/>
          </p:nvPr>
        </p:nvSpPr>
        <p:spPr>
          <a:xfrm>
            <a:off x="0" y="555687"/>
            <a:ext cx="9144000" cy="1469778"/>
          </a:xfrm>
        </p:spPr>
        <p:txBody>
          <a:bodyPr/>
          <a:lstStyle>
            <a:lvl1pPr>
              <a:defRPr>
                <a:solidFill>
                  <a:schemeClr val="bg1"/>
                </a:solidFill>
              </a:defRPr>
            </a:lvl1pPr>
          </a:lstStyle>
          <a:p>
            <a:pPr lvl="0"/>
            <a:r>
              <a:rPr lang="fr-FR" noProof="0"/>
              <a:t>Modifiez le style du titre</a:t>
            </a:r>
          </a:p>
        </p:txBody>
      </p:sp>
      <p:sp>
        <p:nvSpPr>
          <p:cNvPr id="43012" name="Rectangle 4"/>
          <p:cNvSpPr>
            <a:spLocks noGrp="1" noChangeArrowheads="1"/>
          </p:cNvSpPr>
          <p:nvPr>
            <p:ph type="subTitle" idx="1"/>
          </p:nvPr>
        </p:nvSpPr>
        <p:spPr>
          <a:xfrm>
            <a:off x="0" y="3820650"/>
            <a:ext cx="9144000" cy="1751929"/>
          </a:xfrm>
        </p:spPr>
        <p:txBody>
          <a:bodyPr/>
          <a:lstStyle>
            <a:lvl1pPr marL="0" indent="0">
              <a:buFont typeface="Wingdings" pitchFamily="2" charset="2"/>
              <a:buNone/>
              <a:defRPr/>
            </a:lvl1pPr>
          </a:lstStyle>
          <a:p>
            <a:pPr lvl="0"/>
            <a:r>
              <a:rPr lang="fr-FR" noProof="0"/>
              <a:t>Modifiez le style des sous-titres du masque</a:t>
            </a:r>
          </a:p>
        </p:txBody>
      </p:sp>
    </p:spTree>
    <p:extLst>
      <p:ext uri="{BB962C8B-B14F-4D97-AF65-F5344CB8AC3E}">
        <p14:creationId xmlns:p14="http://schemas.microsoft.com/office/powerpoint/2010/main" val="1366678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p:cNvSpPr>
            <a:spLocks noGrp="1" noChangeArrowheads="1"/>
          </p:cNvSpPr>
          <p:nvPr>
            <p:ph type="sldNum" sz="quarter" idx="10"/>
          </p:nvPr>
        </p:nvSpPr>
        <p:spPr/>
        <p:txBody>
          <a:bodyPr/>
          <a:lstStyle>
            <a:lvl1pPr algn="l" eaLnBrk="1" hangingPunct="1">
              <a:spcBef>
                <a:spcPct val="20000"/>
              </a:spcBef>
              <a:defRPr sz="1400" b="0">
                <a:solidFill>
                  <a:srgbClr val="0C419A"/>
                </a:solidFill>
                <a:latin typeface="Arial" charset="0"/>
              </a:defRPr>
            </a:lvl1pPr>
          </a:lstStyle>
          <a:p>
            <a:pPr>
              <a:defRPr/>
            </a:pPr>
            <a:fld id="{19A20B35-D57B-499E-AB66-3B421BDF51DE}" type="slidenum">
              <a:rPr lang="fr-FR"/>
              <a:pPr>
                <a:defRPr/>
              </a:pPr>
              <a:t>‹N°›</a:t>
            </a:fld>
            <a:endParaRPr lang="fr-FR" sz="5000" dirty="0"/>
          </a:p>
        </p:txBody>
      </p:sp>
      <p:sp>
        <p:nvSpPr>
          <p:cNvPr id="5" name="Rectangl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1711699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4" name="Rectangle 3"/>
          <p:cNvSpPr txBox="1">
            <a:spLocks noChangeArrowheads="1"/>
          </p:cNvSpPr>
          <p:nvPr userDrawn="1"/>
        </p:nvSpPr>
        <p:spPr>
          <a:xfrm>
            <a:off x="8601075" y="6592888"/>
            <a:ext cx="542925" cy="285750"/>
          </a:xfrm>
          <a:prstGeom prst="rect">
            <a:avLst/>
          </a:prstGeom>
        </p:spPr>
        <p:txBody>
          <a:bodyPr/>
          <a:lstStyle>
            <a:defPPr>
              <a:defRPr lang="fr-FR"/>
            </a:defPPr>
            <a:lvl1pPr algn="l" rtl="0" eaLnBrk="1" fontAlgn="base" hangingPunct="1">
              <a:spcBef>
                <a:spcPct val="20000"/>
              </a:spcBef>
              <a:spcAft>
                <a:spcPct val="0"/>
              </a:spcAft>
              <a:defRPr sz="1400" b="1" kern="1200" smtClean="0">
                <a:solidFill>
                  <a:srgbClr val="0C419A"/>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F46C8029-6136-479D-897E-0AA0DBE14D8D}" type="slidenum">
              <a:rPr lang="fr-FR"/>
              <a:pPr>
                <a:defRPr/>
              </a:pPr>
              <a:t>‹N°›</a:t>
            </a:fld>
            <a:endParaRPr lang="fr-FR" sz="5000" dirty="0"/>
          </a:p>
        </p:txBody>
      </p:sp>
      <p:sp>
        <p:nvSpPr>
          <p:cNvPr id="2" name="Titre vertical 1"/>
          <p:cNvSpPr>
            <a:spLocks noGrp="1"/>
          </p:cNvSpPr>
          <p:nvPr>
            <p:ph type="title" orient="vert"/>
          </p:nvPr>
        </p:nvSpPr>
        <p:spPr>
          <a:xfrm>
            <a:off x="6858466" y="59"/>
            <a:ext cx="2285661" cy="636711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18" y="59"/>
            <a:ext cx="6727964" cy="636711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8D03D114-0B83-40F2-B534-E90CCCDA4C51}" type="slidenum">
              <a:rPr lang="fr-FR"/>
              <a:pPr>
                <a:defRPr/>
              </a:pPr>
              <a:t>‹N°›</a:t>
            </a:fld>
            <a:endParaRPr lang="fr-FR"/>
          </a:p>
        </p:txBody>
      </p:sp>
      <p:sp>
        <p:nvSpPr>
          <p:cNvPr id="6" name="Espace réservé du pied de pag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3255807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951067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12"/>
          <p:cNvSpPr>
            <a:spLocks noChangeArrowheads="1"/>
          </p:cNvSpPr>
          <p:nvPr/>
        </p:nvSpPr>
        <p:spPr bwMode="auto">
          <a:xfrm>
            <a:off x="0" y="0"/>
            <a:ext cx="9144000" cy="2906713"/>
          </a:xfrm>
          <a:prstGeom prst="rect">
            <a:avLst/>
          </a:prstGeom>
          <a:solidFill>
            <a:srgbClr val="0C419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9072" tIns="39533" rIns="79072" bIns="39533" anchor="ctr"/>
          <a:lstStyle>
            <a:lvl1pPr eaLnBrk="0" hangingPunct="0">
              <a:defRPr sz="1200">
                <a:solidFill>
                  <a:schemeClr val="accent2"/>
                </a:solidFill>
                <a:latin typeface="Arial" pitchFamily="34" charset="0"/>
                <a:sym typeface="Wingdings 3" pitchFamily="18" charset="2"/>
              </a:defRPr>
            </a:lvl1pPr>
            <a:lvl2pPr marL="742950" indent="-285750" eaLnBrk="0" hangingPunct="0">
              <a:defRPr sz="1200">
                <a:solidFill>
                  <a:schemeClr val="accent2"/>
                </a:solidFill>
                <a:latin typeface="Arial" pitchFamily="34" charset="0"/>
                <a:sym typeface="Wingdings 3" pitchFamily="18" charset="2"/>
              </a:defRPr>
            </a:lvl2pPr>
            <a:lvl3pPr marL="1143000" indent="-228600" eaLnBrk="0" hangingPunct="0">
              <a:defRPr sz="1200">
                <a:solidFill>
                  <a:schemeClr val="accent2"/>
                </a:solidFill>
                <a:latin typeface="Arial" pitchFamily="34" charset="0"/>
                <a:sym typeface="Wingdings 3" pitchFamily="18" charset="2"/>
              </a:defRPr>
            </a:lvl3pPr>
            <a:lvl4pPr marL="1600200" indent="-228600" eaLnBrk="0" hangingPunct="0">
              <a:defRPr sz="1200">
                <a:solidFill>
                  <a:schemeClr val="accent2"/>
                </a:solidFill>
                <a:latin typeface="Arial" pitchFamily="34" charset="0"/>
                <a:sym typeface="Wingdings 3" pitchFamily="18" charset="2"/>
              </a:defRPr>
            </a:lvl4pPr>
            <a:lvl5pPr marL="2057400" indent="-228600" eaLnBrk="0" hangingPunct="0">
              <a:defRPr sz="1200">
                <a:solidFill>
                  <a:schemeClr val="accent2"/>
                </a:solidFill>
                <a:latin typeface="Arial" pitchFamily="34" charset="0"/>
                <a:sym typeface="Wingdings 3" pitchFamily="18" charset="2"/>
              </a:defRPr>
            </a:lvl5pPr>
            <a:lvl6pPr marL="2514600" indent="-228600" eaLnBrk="0" fontAlgn="base" hangingPunct="0">
              <a:spcBef>
                <a:spcPct val="20000"/>
              </a:spcBef>
              <a:spcAft>
                <a:spcPct val="0"/>
              </a:spcAft>
              <a:defRPr sz="1200">
                <a:solidFill>
                  <a:schemeClr val="accent2"/>
                </a:solidFill>
                <a:latin typeface="Arial" pitchFamily="34" charset="0"/>
                <a:sym typeface="Wingdings 3" pitchFamily="18" charset="2"/>
              </a:defRPr>
            </a:lvl6pPr>
            <a:lvl7pPr marL="2971800" indent="-228600" eaLnBrk="0" fontAlgn="base" hangingPunct="0">
              <a:spcBef>
                <a:spcPct val="20000"/>
              </a:spcBef>
              <a:spcAft>
                <a:spcPct val="0"/>
              </a:spcAft>
              <a:defRPr sz="1200">
                <a:solidFill>
                  <a:schemeClr val="accent2"/>
                </a:solidFill>
                <a:latin typeface="Arial" pitchFamily="34" charset="0"/>
                <a:sym typeface="Wingdings 3" pitchFamily="18" charset="2"/>
              </a:defRPr>
            </a:lvl7pPr>
            <a:lvl8pPr marL="3429000" indent="-228600" eaLnBrk="0" fontAlgn="base" hangingPunct="0">
              <a:spcBef>
                <a:spcPct val="20000"/>
              </a:spcBef>
              <a:spcAft>
                <a:spcPct val="0"/>
              </a:spcAft>
              <a:defRPr sz="1200">
                <a:solidFill>
                  <a:schemeClr val="accent2"/>
                </a:solidFill>
                <a:latin typeface="Arial" pitchFamily="34" charset="0"/>
                <a:sym typeface="Wingdings 3" pitchFamily="18" charset="2"/>
              </a:defRPr>
            </a:lvl8pPr>
            <a:lvl9pPr marL="3886200" indent="-228600" eaLnBrk="0" fontAlgn="base" hangingPunct="0">
              <a:spcBef>
                <a:spcPct val="20000"/>
              </a:spcBef>
              <a:spcAft>
                <a:spcPct val="0"/>
              </a:spcAft>
              <a:defRPr sz="1200">
                <a:solidFill>
                  <a:schemeClr val="accent2"/>
                </a:solidFill>
                <a:latin typeface="Arial" pitchFamily="34" charset="0"/>
                <a:sym typeface="Wingdings 3" pitchFamily="18" charset="2"/>
              </a:defRPr>
            </a:lvl9pPr>
          </a:lstStyle>
          <a:p>
            <a:pPr algn="ctr" fontAlgn="base">
              <a:spcBef>
                <a:spcPct val="0"/>
              </a:spcBef>
              <a:spcAft>
                <a:spcPct val="0"/>
              </a:spcAft>
              <a:defRPr/>
            </a:pPr>
            <a:endParaRPr lang="fr-FR" altLang="fr-FR" b="1">
              <a:solidFill>
                <a:srgbClr val="0C419A"/>
              </a:solidFill>
            </a:endParaRPr>
          </a:p>
        </p:txBody>
      </p:sp>
      <p:pic>
        <p:nvPicPr>
          <p:cNvPr id="5" name="Picture 9" descr="vague_filetsVerts"/>
          <p:cNvPicPr>
            <a:picLocks noChangeAspect="1" noChangeArrowheads="1"/>
          </p:cNvPicPr>
          <p:nvPr/>
        </p:nvPicPr>
        <p:blipFill>
          <a:blip r:embed="rId2">
            <a:extLst>
              <a:ext uri="{28A0092B-C50C-407E-A947-70E740481C1C}">
                <a14:useLocalDpi xmlns:a14="http://schemas.microsoft.com/office/drawing/2010/main" val="0"/>
              </a:ext>
            </a:extLst>
          </a:blip>
          <a:srcRect l="27335" r="5833"/>
          <a:stretch>
            <a:fillRect/>
          </a:stretch>
        </p:blipFill>
        <p:spPr bwMode="auto">
          <a:xfrm>
            <a:off x="0" y="2446338"/>
            <a:ext cx="9144000" cy="108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10" descr="logo_Diapora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92938" y="2514600"/>
            <a:ext cx="1695450"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1" name="Rectangle 3"/>
          <p:cNvSpPr>
            <a:spLocks noGrp="1" noChangeArrowheads="1"/>
          </p:cNvSpPr>
          <p:nvPr>
            <p:ph type="ctrTitle"/>
          </p:nvPr>
        </p:nvSpPr>
        <p:spPr>
          <a:xfrm>
            <a:off x="0" y="555687"/>
            <a:ext cx="9144000" cy="1469778"/>
          </a:xfrm>
        </p:spPr>
        <p:txBody>
          <a:bodyPr/>
          <a:lstStyle>
            <a:lvl1pPr>
              <a:defRPr>
                <a:solidFill>
                  <a:schemeClr val="bg1"/>
                </a:solidFill>
              </a:defRPr>
            </a:lvl1pPr>
          </a:lstStyle>
          <a:p>
            <a:pPr lvl="0"/>
            <a:r>
              <a:rPr lang="fr-FR" noProof="0"/>
              <a:t>Modifiez le style du titre</a:t>
            </a:r>
          </a:p>
        </p:txBody>
      </p:sp>
      <p:sp>
        <p:nvSpPr>
          <p:cNvPr id="43012" name="Rectangle 4"/>
          <p:cNvSpPr>
            <a:spLocks noGrp="1" noChangeArrowheads="1"/>
          </p:cNvSpPr>
          <p:nvPr>
            <p:ph type="subTitle" idx="1"/>
          </p:nvPr>
        </p:nvSpPr>
        <p:spPr>
          <a:xfrm>
            <a:off x="0" y="3820650"/>
            <a:ext cx="9144000" cy="1751929"/>
          </a:xfrm>
        </p:spPr>
        <p:txBody>
          <a:bodyPr/>
          <a:lstStyle>
            <a:lvl1pPr marL="0" indent="0">
              <a:buFont typeface="Wingdings" pitchFamily="2" charset="2"/>
              <a:buNone/>
              <a:defRPr/>
            </a:lvl1pPr>
          </a:lstStyle>
          <a:p>
            <a:pPr lvl="0"/>
            <a:r>
              <a:rPr lang="fr-FR" noProof="0"/>
              <a:t>Modifiez le style des sous-titres du masque</a:t>
            </a:r>
          </a:p>
        </p:txBody>
      </p:sp>
    </p:spTree>
    <p:extLst>
      <p:ext uri="{BB962C8B-B14F-4D97-AF65-F5344CB8AC3E}">
        <p14:creationId xmlns:p14="http://schemas.microsoft.com/office/powerpoint/2010/main" val="4023802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masque 1">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dirty="0"/>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Rectangle 3"/>
          <p:cNvSpPr>
            <a:spLocks noGrp="1" noChangeArrowheads="1"/>
          </p:cNvSpPr>
          <p:nvPr>
            <p:ph type="sldNum" sz="quarter" idx="10"/>
          </p:nvPr>
        </p:nvSpPr>
        <p:spPr>
          <a:xfrm>
            <a:off x="8639175" y="6642100"/>
            <a:ext cx="504825" cy="215900"/>
          </a:xfrm>
        </p:spPr>
        <p:txBody>
          <a:bodyPr/>
          <a:lstStyle>
            <a:lvl1pPr algn="l" eaLnBrk="1" hangingPunct="1">
              <a:spcBef>
                <a:spcPct val="20000"/>
              </a:spcBef>
              <a:defRPr sz="1200" b="0">
                <a:solidFill>
                  <a:srgbClr val="4993D7"/>
                </a:solidFill>
                <a:latin typeface="Arial" charset="0"/>
              </a:defRPr>
            </a:lvl1pPr>
          </a:lstStyle>
          <a:p>
            <a:pPr>
              <a:defRPr/>
            </a:pPr>
            <a:fld id="{C3836CD6-8EF6-433F-91A2-C23AF0A81EF0}" type="slidenum">
              <a:rPr lang="fr-FR"/>
              <a:pPr>
                <a:defRPr/>
              </a:pPr>
              <a:t>‹N°›</a:t>
            </a:fld>
            <a:endParaRPr lang="fr-FR"/>
          </a:p>
        </p:txBody>
      </p:sp>
    </p:spTree>
    <p:extLst>
      <p:ext uri="{BB962C8B-B14F-4D97-AF65-F5344CB8AC3E}">
        <p14:creationId xmlns:p14="http://schemas.microsoft.com/office/powerpoint/2010/main" val="25790233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504" y="4406582"/>
            <a:ext cx="7772332" cy="1361811"/>
          </a:xfrm>
        </p:spPr>
        <p:txBody>
          <a:bodyPr anchor="t"/>
          <a:lstStyle>
            <a:lvl1pPr algn="l">
              <a:defRPr sz="3500" b="1" cap="all"/>
            </a:lvl1pPr>
          </a:lstStyle>
          <a:p>
            <a:r>
              <a:rPr lang="fr-FR"/>
              <a:t>Modifiez le style du titre</a:t>
            </a:r>
          </a:p>
        </p:txBody>
      </p:sp>
      <p:sp>
        <p:nvSpPr>
          <p:cNvPr id="3" name="Espace réservé du texte 2"/>
          <p:cNvSpPr>
            <a:spLocks noGrp="1"/>
          </p:cNvSpPr>
          <p:nvPr>
            <p:ph type="body" idx="1"/>
          </p:nvPr>
        </p:nvSpPr>
        <p:spPr>
          <a:xfrm>
            <a:off x="722504" y="2906446"/>
            <a:ext cx="7772332" cy="1500008"/>
          </a:xfrm>
        </p:spPr>
        <p:txBody>
          <a:bodyPr anchor="b"/>
          <a:lstStyle>
            <a:lvl1pPr marL="0" indent="0">
              <a:buNone/>
              <a:defRPr sz="1800"/>
            </a:lvl1pPr>
            <a:lvl2pPr marL="395326" indent="0">
              <a:buNone/>
              <a:defRPr sz="1500"/>
            </a:lvl2pPr>
            <a:lvl3pPr marL="790679" indent="0">
              <a:buNone/>
              <a:defRPr sz="1400"/>
            </a:lvl3pPr>
            <a:lvl4pPr marL="1186013" indent="0">
              <a:buNone/>
              <a:defRPr sz="1200"/>
            </a:lvl4pPr>
            <a:lvl5pPr marL="1581356" indent="0">
              <a:buNone/>
              <a:defRPr sz="1200"/>
            </a:lvl5pPr>
            <a:lvl6pPr marL="1976690" indent="0">
              <a:buNone/>
              <a:defRPr sz="1200"/>
            </a:lvl6pPr>
            <a:lvl7pPr marL="2372039" indent="0">
              <a:buNone/>
              <a:defRPr sz="1200"/>
            </a:lvl7pPr>
            <a:lvl8pPr marL="2767367" indent="0">
              <a:buNone/>
              <a:defRPr sz="1200"/>
            </a:lvl8pPr>
            <a:lvl9pPr marL="3162715" indent="0">
              <a:buNone/>
              <a:defRPr sz="1200"/>
            </a:lvl9pPr>
          </a:lstStyle>
          <a:p>
            <a:pPr lvl="0"/>
            <a:r>
              <a:rPr lang="fr-FR"/>
              <a:t>Modifiez les styles du texte du masque</a:t>
            </a:r>
          </a:p>
        </p:txBody>
      </p:sp>
    </p:spTree>
    <p:extLst>
      <p:ext uri="{BB962C8B-B14F-4D97-AF65-F5344CB8AC3E}">
        <p14:creationId xmlns:p14="http://schemas.microsoft.com/office/powerpoint/2010/main" val="2933357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628063" y="6567488"/>
            <a:ext cx="504825" cy="215900"/>
          </a:xfrm>
          <a:prstGeom prst="rect">
            <a:avLst/>
          </a:prstGeom>
        </p:spPr>
        <p:txBody>
          <a:bodyPr/>
          <a:lstStyle>
            <a:defPPr>
              <a:defRPr lang="fr-FR"/>
            </a:defPPr>
            <a:lvl1pPr algn="l" rtl="0" eaLnBrk="1" fontAlgn="base" hangingPunct="1">
              <a:spcBef>
                <a:spcPct val="20000"/>
              </a:spcBef>
              <a:spcAft>
                <a:spcPct val="0"/>
              </a:spcAft>
              <a:defRPr sz="1200" b="1" kern="1200">
                <a:solidFill>
                  <a:srgbClr val="4993D7"/>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53E8535A-3C4A-464E-9959-8394AB8D666E}" type="slidenum">
              <a:rPr lang="fr-FR" smtClean="0">
                <a:solidFill>
                  <a:srgbClr val="0C419A"/>
                </a:solidFill>
              </a:rPr>
              <a:pPr>
                <a:defRPr/>
              </a:pPr>
              <a:t>‹N°›</a:t>
            </a:fld>
            <a:endParaRPr lang="fr-FR" dirty="0">
              <a:solidFill>
                <a:srgbClr val="0C419A"/>
              </a:solidFill>
            </a:endParaRPr>
          </a:p>
        </p:txBody>
      </p:sp>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9" y="751443"/>
            <a:ext cx="4506133" cy="5615672"/>
          </a:xfrm>
        </p:spPr>
        <p:txBody>
          <a:bodyPr/>
          <a:lstStyle>
            <a:lvl1pPr>
              <a:defRPr sz="26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36565" y="751443"/>
            <a:ext cx="4507491" cy="5615672"/>
          </a:xfrm>
        </p:spPr>
        <p:txBody>
          <a:bodyPr/>
          <a:lstStyle>
            <a:lvl1pPr>
              <a:defRPr sz="26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Rectangle 6"/>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399F17B0-A708-41D0-AC9E-7B5AA240A314}" type="slidenum">
              <a:rPr lang="fr-FR"/>
              <a:pPr>
                <a:defRPr/>
              </a:pPr>
              <a:t>‹N°›</a:t>
            </a:fld>
            <a:endParaRPr lang="fr-FR"/>
          </a:p>
        </p:txBody>
      </p:sp>
      <p:sp>
        <p:nvSpPr>
          <p:cNvPr id="7" name="Espace réservé du pied de page 6"/>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3852647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755" y="274955"/>
            <a:ext cx="8228649" cy="1143000"/>
          </a:xfr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677" y="1534566"/>
            <a:ext cx="4040308" cy="640599"/>
          </a:xfrm>
        </p:spPr>
        <p:txBody>
          <a:bodyPr anchor="b"/>
          <a:lstStyle>
            <a:lvl1pPr marL="0" indent="0">
              <a:buNone/>
              <a:defRPr sz="2100" b="1"/>
            </a:lvl1pPr>
            <a:lvl2pPr marL="395326" indent="0">
              <a:buNone/>
              <a:defRPr sz="1800" b="1"/>
            </a:lvl2pPr>
            <a:lvl3pPr marL="790679" indent="0">
              <a:buNone/>
              <a:defRPr sz="1500" b="1"/>
            </a:lvl3pPr>
            <a:lvl4pPr marL="1186013" indent="0">
              <a:buNone/>
              <a:defRPr sz="1400" b="1"/>
            </a:lvl4pPr>
            <a:lvl5pPr marL="1581356" indent="0">
              <a:buNone/>
              <a:defRPr sz="1400" b="1"/>
            </a:lvl5pPr>
            <a:lvl6pPr marL="1976690" indent="0">
              <a:buNone/>
              <a:defRPr sz="1400" b="1"/>
            </a:lvl6pPr>
            <a:lvl7pPr marL="2372039" indent="0">
              <a:buNone/>
              <a:defRPr sz="1400" b="1"/>
            </a:lvl7pPr>
            <a:lvl8pPr marL="2767367" indent="0">
              <a:buNone/>
              <a:defRPr sz="1400" b="1"/>
            </a:lvl8pPr>
            <a:lvl9pPr marL="3162715" indent="0">
              <a:buNone/>
              <a:defRPr sz="1400" b="1"/>
            </a:lvl9pPr>
          </a:lstStyle>
          <a:p>
            <a:pPr lvl="0"/>
            <a:r>
              <a:rPr lang="fr-FR"/>
              <a:t>Modifiez les styles du texte du masque</a:t>
            </a:r>
          </a:p>
        </p:txBody>
      </p:sp>
      <p:sp>
        <p:nvSpPr>
          <p:cNvPr id="4" name="Espace réservé du contenu 3"/>
          <p:cNvSpPr>
            <a:spLocks noGrp="1"/>
          </p:cNvSpPr>
          <p:nvPr>
            <p:ph sz="half" idx="2"/>
          </p:nvPr>
        </p:nvSpPr>
        <p:spPr>
          <a:xfrm>
            <a:off x="457677" y="2175221"/>
            <a:ext cx="4040308" cy="3951555"/>
          </a:xfr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4684" y="1534566"/>
            <a:ext cx="4041667" cy="640599"/>
          </a:xfrm>
        </p:spPr>
        <p:txBody>
          <a:bodyPr anchor="b"/>
          <a:lstStyle>
            <a:lvl1pPr marL="0" indent="0">
              <a:buNone/>
              <a:defRPr sz="2100" b="1"/>
            </a:lvl1pPr>
            <a:lvl2pPr marL="395326" indent="0">
              <a:buNone/>
              <a:defRPr sz="1800" b="1"/>
            </a:lvl2pPr>
            <a:lvl3pPr marL="790679" indent="0">
              <a:buNone/>
              <a:defRPr sz="1500" b="1"/>
            </a:lvl3pPr>
            <a:lvl4pPr marL="1186013" indent="0">
              <a:buNone/>
              <a:defRPr sz="1400" b="1"/>
            </a:lvl4pPr>
            <a:lvl5pPr marL="1581356" indent="0">
              <a:buNone/>
              <a:defRPr sz="1400" b="1"/>
            </a:lvl5pPr>
            <a:lvl6pPr marL="1976690" indent="0">
              <a:buNone/>
              <a:defRPr sz="1400" b="1"/>
            </a:lvl6pPr>
            <a:lvl7pPr marL="2372039" indent="0">
              <a:buNone/>
              <a:defRPr sz="1400" b="1"/>
            </a:lvl7pPr>
            <a:lvl8pPr marL="2767367" indent="0">
              <a:buNone/>
              <a:defRPr sz="1400" b="1"/>
            </a:lvl8pPr>
            <a:lvl9pPr marL="3162715" indent="0">
              <a:buNone/>
              <a:defRPr sz="1400" b="1"/>
            </a:lvl9pPr>
          </a:lstStyle>
          <a:p>
            <a:pPr lvl="0"/>
            <a:r>
              <a:rPr lang="fr-FR"/>
              <a:t>Modifiez les styles du texte du masque</a:t>
            </a:r>
          </a:p>
        </p:txBody>
      </p:sp>
      <p:sp>
        <p:nvSpPr>
          <p:cNvPr id="6" name="Espace réservé du contenu 5"/>
          <p:cNvSpPr>
            <a:spLocks noGrp="1"/>
          </p:cNvSpPr>
          <p:nvPr>
            <p:ph sz="quarter" idx="4"/>
          </p:nvPr>
        </p:nvSpPr>
        <p:spPr>
          <a:xfrm>
            <a:off x="4644684" y="2175221"/>
            <a:ext cx="4041667" cy="3951555"/>
          </a:xfr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6"/>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06AB432D-40E8-4F01-B712-9D1A42839582}" type="slidenum">
              <a:rPr lang="fr-FR"/>
              <a:pPr>
                <a:defRPr/>
              </a:pPr>
              <a:t>‹N°›</a:t>
            </a:fld>
            <a:endParaRPr lang="fr-FR"/>
          </a:p>
        </p:txBody>
      </p:sp>
      <p:sp>
        <p:nvSpPr>
          <p:cNvPr id="8" name="Rectangl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2432045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2"/>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C647CF5E-1183-4FBA-9417-6B32BE32F450}" type="slidenum">
              <a:rPr lang="fr-FR"/>
              <a:pPr>
                <a:defRPr/>
              </a:pPr>
              <a:t>‹N°›</a:t>
            </a:fld>
            <a:endParaRPr lang="fr-FR"/>
          </a:p>
        </p:txBody>
      </p:sp>
      <p:sp>
        <p:nvSpPr>
          <p:cNvPr id="4" name="Rectangl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37831199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601075" y="6592888"/>
            <a:ext cx="542925" cy="285750"/>
          </a:xfrm>
          <a:prstGeom prst="rect">
            <a:avLst/>
          </a:prstGeom>
        </p:spPr>
        <p:txBody>
          <a:bodyPr/>
          <a:lstStyle>
            <a:defPPr>
              <a:defRPr lang="fr-FR"/>
            </a:defPPr>
            <a:lvl1pPr algn="l" rtl="0" eaLnBrk="1" fontAlgn="base" hangingPunct="1">
              <a:spcBef>
                <a:spcPct val="20000"/>
              </a:spcBef>
              <a:spcAft>
                <a:spcPct val="0"/>
              </a:spcAft>
              <a:defRPr sz="5000" b="1" kern="1200">
                <a:solidFill>
                  <a:srgbClr val="0C419A"/>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CB976CD1-8A54-4826-93D9-9DB5D58BC3B2}" type="slidenum">
              <a:rPr lang="fr-FR" sz="1400" smtClean="0"/>
              <a:pPr>
                <a:defRPr/>
              </a:pPr>
              <a:t>‹N°›</a:t>
            </a:fld>
            <a:endParaRPr lang="fr-FR" dirty="0"/>
          </a:p>
        </p:txBody>
      </p:sp>
      <p:sp>
        <p:nvSpPr>
          <p:cNvPr id="3" name="Rectangle 6"/>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41EC8DFB-E730-4DE4-8ED5-79D81A761A08}" type="slidenum">
              <a:rPr lang="fr-FR"/>
              <a:pPr>
                <a:defRPr/>
              </a:pPr>
              <a:t>‹N°›</a:t>
            </a:fld>
            <a:endParaRPr lang="fr-FR"/>
          </a:p>
        </p:txBody>
      </p:sp>
      <p:sp>
        <p:nvSpPr>
          <p:cNvPr id="4" name="Rectangl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401512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masque 1">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dirty="0"/>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Rectangle 3"/>
          <p:cNvSpPr>
            <a:spLocks noGrp="1" noChangeArrowheads="1"/>
          </p:cNvSpPr>
          <p:nvPr>
            <p:ph type="sldNum" sz="quarter" idx="10"/>
          </p:nvPr>
        </p:nvSpPr>
        <p:spPr>
          <a:xfrm>
            <a:off x="8639175" y="6642100"/>
            <a:ext cx="504825" cy="215900"/>
          </a:xfrm>
        </p:spPr>
        <p:txBody>
          <a:bodyPr/>
          <a:lstStyle>
            <a:lvl1pPr algn="l" eaLnBrk="1" hangingPunct="1">
              <a:spcBef>
                <a:spcPct val="20000"/>
              </a:spcBef>
              <a:defRPr sz="1200" b="0">
                <a:solidFill>
                  <a:srgbClr val="4993D7"/>
                </a:solidFill>
                <a:latin typeface="Arial" charset="0"/>
              </a:defRPr>
            </a:lvl1pPr>
          </a:lstStyle>
          <a:p>
            <a:pPr>
              <a:defRPr/>
            </a:pPr>
            <a:fld id="{C3836CD6-8EF6-433F-91A2-C23AF0A81EF0}" type="slidenum">
              <a:rPr lang="fr-FR"/>
              <a:pPr>
                <a:defRPr/>
              </a:pPr>
              <a:t>‹N°›</a:t>
            </a:fld>
            <a:endParaRPr lang="fr-FR"/>
          </a:p>
        </p:txBody>
      </p:sp>
    </p:spTree>
    <p:extLst>
      <p:ext uri="{BB962C8B-B14F-4D97-AF65-F5344CB8AC3E}">
        <p14:creationId xmlns:p14="http://schemas.microsoft.com/office/powerpoint/2010/main" val="35763960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601075" y="6592888"/>
            <a:ext cx="542925" cy="285750"/>
          </a:xfrm>
          <a:prstGeom prst="rect">
            <a:avLst/>
          </a:prstGeom>
        </p:spPr>
        <p:txBody>
          <a:bodyPr/>
          <a:lstStyle>
            <a:defPPr>
              <a:defRPr lang="fr-FR"/>
            </a:defPPr>
            <a:lvl1pPr algn="l" rtl="0" eaLnBrk="1" fontAlgn="base" hangingPunct="1">
              <a:spcBef>
                <a:spcPct val="20000"/>
              </a:spcBef>
              <a:spcAft>
                <a:spcPct val="0"/>
              </a:spcAft>
              <a:defRPr sz="5000" b="1" kern="1200">
                <a:solidFill>
                  <a:srgbClr val="0C419A"/>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DD070253-51BA-4C9A-9E1B-2D711BC9444C}" type="slidenum">
              <a:rPr lang="fr-FR" sz="1400" smtClean="0"/>
              <a:pPr>
                <a:defRPr/>
              </a:pPr>
              <a:t>‹N°›</a:t>
            </a:fld>
            <a:endParaRPr lang="fr-FR" dirty="0"/>
          </a:p>
        </p:txBody>
      </p:sp>
      <p:sp>
        <p:nvSpPr>
          <p:cNvPr id="2" name="Titre 1"/>
          <p:cNvSpPr>
            <a:spLocks noGrp="1"/>
          </p:cNvSpPr>
          <p:nvPr>
            <p:ph type="title"/>
          </p:nvPr>
        </p:nvSpPr>
        <p:spPr>
          <a:xfrm>
            <a:off x="457681" y="273577"/>
            <a:ext cx="3008162" cy="1161715"/>
          </a:xfrm>
        </p:spPr>
        <p:txBody>
          <a:bodyPr anchor="b"/>
          <a:lstStyle>
            <a:lvl1pPr algn="l">
              <a:defRPr sz="1800" b="1"/>
            </a:lvl1pPr>
          </a:lstStyle>
          <a:p>
            <a:r>
              <a:rPr lang="fr-FR"/>
              <a:t>Modifiez le style du titre</a:t>
            </a:r>
          </a:p>
        </p:txBody>
      </p:sp>
      <p:sp>
        <p:nvSpPr>
          <p:cNvPr id="3" name="Espace réservé du contenu 2"/>
          <p:cNvSpPr>
            <a:spLocks noGrp="1"/>
          </p:cNvSpPr>
          <p:nvPr>
            <p:ph idx="1"/>
          </p:nvPr>
        </p:nvSpPr>
        <p:spPr>
          <a:xfrm>
            <a:off x="3574485" y="273602"/>
            <a:ext cx="5111839" cy="5853197"/>
          </a:xfrm>
        </p:spPr>
        <p:txBody>
          <a:bodyPr/>
          <a:lstStyle>
            <a:lvl1pPr>
              <a:defRPr sz="2700"/>
            </a:lvl1pPr>
            <a:lvl2pPr>
              <a:defRPr sz="26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681" y="1435229"/>
            <a:ext cx="3008162" cy="4691482"/>
          </a:xfrm>
        </p:spPr>
        <p:txBody>
          <a:bodyPr/>
          <a:lstStyle>
            <a:lvl1pPr marL="0" indent="0">
              <a:buNone/>
              <a:defRPr sz="1200"/>
            </a:lvl1pPr>
            <a:lvl2pPr marL="395326" indent="0">
              <a:buNone/>
              <a:defRPr sz="1100"/>
            </a:lvl2pPr>
            <a:lvl3pPr marL="790679" indent="0">
              <a:buNone/>
              <a:defRPr sz="900"/>
            </a:lvl3pPr>
            <a:lvl4pPr marL="1186013" indent="0">
              <a:buNone/>
              <a:defRPr sz="800"/>
            </a:lvl4pPr>
            <a:lvl5pPr marL="1581356" indent="0">
              <a:buNone/>
              <a:defRPr sz="800"/>
            </a:lvl5pPr>
            <a:lvl6pPr marL="1976690" indent="0">
              <a:buNone/>
              <a:defRPr sz="800"/>
            </a:lvl6pPr>
            <a:lvl7pPr marL="2372039" indent="0">
              <a:buNone/>
              <a:defRPr sz="800"/>
            </a:lvl7pPr>
            <a:lvl8pPr marL="2767367" indent="0">
              <a:buNone/>
              <a:defRPr sz="800"/>
            </a:lvl8pPr>
            <a:lvl9pPr marL="3162715" indent="0">
              <a:buNone/>
              <a:defRPr sz="800"/>
            </a:lvl9pPr>
          </a:lstStyle>
          <a:p>
            <a:pPr lvl="0"/>
            <a:r>
              <a:rPr lang="fr-FR"/>
              <a:t>Modifiez les styles du texte du masque</a:t>
            </a:r>
          </a:p>
        </p:txBody>
      </p:sp>
      <p:sp>
        <p:nvSpPr>
          <p:cNvPr id="6" name="Rectangle 6"/>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769E44AD-4C87-48CF-8303-784EC68A3EBE}" type="slidenum">
              <a:rPr lang="fr-FR"/>
              <a:pPr>
                <a:defRPr/>
              </a:pPr>
              <a:t>‹N°›</a:t>
            </a:fld>
            <a:endParaRPr lang="fr-FR"/>
          </a:p>
        </p:txBody>
      </p:sp>
      <p:sp>
        <p:nvSpPr>
          <p:cNvPr id="7" name="Espace réservé du pied de page 6"/>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24957156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4" name="Rectangle 3"/>
          <p:cNvSpPr txBox="1">
            <a:spLocks noChangeArrowheads="1"/>
          </p:cNvSpPr>
          <p:nvPr userDrawn="1"/>
        </p:nvSpPr>
        <p:spPr>
          <a:xfrm>
            <a:off x="8601075" y="6592888"/>
            <a:ext cx="542925" cy="285750"/>
          </a:xfrm>
          <a:prstGeom prst="rect">
            <a:avLst/>
          </a:prstGeom>
        </p:spPr>
        <p:txBody>
          <a:bodyPr/>
          <a:lstStyle>
            <a:defPPr>
              <a:defRPr lang="fr-FR"/>
            </a:defPPr>
            <a:lvl1pPr algn="l" rtl="0" eaLnBrk="1" fontAlgn="base" hangingPunct="1">
              <a:spcBef>
                <a:spcPct val="20000"/>
              </a:spcBef>
              <a:spcAft>
                <a:spcPct val="0"/>
              </a:spcAft>
              <a:defRPr sz="1400" b="1" kern="1200" smtClean="0">
                <a:solidFill>
                  <a:srgbClr val="0C419A"/>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97BF6F3E-ADA2-4791-9CB1-FC334E86AD75}" type="slidenum">
              <a:rPr lang="fr-FR"/>
              <a:pPr>
                <a:defRPr/>
              </a:pPr>
              <a:t>‹N°›</a:t>
            </a:fld>
            <a:endParaRPr lang="fr-FR" sz="5000" dirty="0"/>
          </a:p>
        </p:txBody>
      </p:sp>
      <p:sp>
        <p:nvSpPr>
          <p:cNvPr id="3" name="Espace réservé pour une image  2"/>
          <p:cNvSpPr>
            <a:spLocks noGrp="1"/>
          </p:cNvSpPr>
          <p:nvPr>
            <p:ph type="pic" idx="1"/>
          </p:nvPr>
        </p:nvSpPr>
        <p:spPr>
          <a:xfrm>
            <a:off x="1048398" y="953490"/>
            <a:ext cx="5486671" cy="4114224"/>
          </a:xfrm>
        </p:spPr>
        <p:txBody>
          <a:bodyPr/>
          <a:lstStyle>
            <a:lvl1pPr marL="0" indent="0">
              <a:buNone/>
              <a:defRPr sz="2700"/>
            </a:lvl1pPr>
            <a:lvl2pPr marL="395326" indent="0">
              <a:buNone/>
              <a:defRPr sz="2600"/>
            </a:lvl2pPr>
            <a:lvl3pPr marL="790679" indent="0">
              <a:buNone/>
              <a:defRPr sz="2100"/>
            </a:lvl3pPr>
            <a:lvl4pPr marL="1186013" indent="0">
              <a:buNone/>
              <a:defRPr sz="1800"/>
            </a:lvl4pPr>
            <a:lvl5pPr marL="1581356" indent="0">
              <a:buNone/>
              <a:defRPr sz="1800"/>
            </a:lvl5pPr>
            <a:lvl6pPr marL="1976690" indent="0">
              <a:buNone/>
              <a:defRPr sz="1800"/>
            </a:lvl6pPr>
            <a:lvl7pPr marL="2372039" indent="0">
              <a:buNone/>
              <a:defRPr sz="1800"/>
            </a:lvl7pPr>
            <a:lvl8pPr marL="2767367" indent="0">
              <a:buNone/>
              <a:defRPr sz="1800"/>
            </a:lvl8pPr>
            <a:lvl9pPr marL="3162715" indent="0">
              <a:buNone/>
              <a:defRPr sz="1800"/>
            </a:lvl9pPr>
          </a:lstStyle>
          <a:p>
            <a:pPr lvl="0"/>
            <a:r>
              <a:rPr lang="fr-FR" noProof="0"/>
              <a:t>Cliquez sur l'icône pour ajouter une image</a:t>
            </a:r>
          </a:p>
        </p:txBody>
      </p:sp>
      <p:sp>
        <p:nvSpPr>
          <p:cNvPr id="5" name="Rectangle 4"/>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96F4C581-9825-40FE-B536-5354B36F1AFE}" type="slidenum">
              <a:rPr lang="fr-FR"/>
              <a:pPr>
                <a:defRPr/>
              </a:pPr>
              <a:t>‹N°›</a:t>
            </a:fld>
            <a:endParaRPr lang="fr-FR"/>
          </a:p>
        </p:txBody>
      </p:sp>
    </p:spTree>
    <p:extLst>
      <p:ext uri="{BB962C8B-B14F-4D97-AF65-F5344CB8AC3E}">
        <p14:creationId xmlns:p14="http://schemas.microsoft.com/office/powerpoint/2010/main" val="32961626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p:cNvSpPr>
            <a:spLocks noGrp="1" noChangeArrowheads="1"/>
          </p:cNvSpPr>
          <p:nvPr>
            <p:ph type="sldNum" sz="quarter" idx="10"/>
          </p:nvPr>
        </p:nvSpPr>
        <p:spPr/>
        <p:txBody>
          <a:bodyPr/>
          <a:lstStyle>
            <a:lvl1pPr algn="l" eaLnBrk="1" hangingPunct="1">
              <a:spcBef>
                <a:spcPct val="20000"/>
              </a:spcBef>
              <a:defRPr sz="1400" b="0">
                <a:solidFill>
                  <a:srgbClr val="0C419A"/>
                </a:solidFill>
                <a:latin typeface="Arial" charset="0"/>
              </a:defRPr>
            </a:lvl1pPr>
          </a:lstStyle>
          <a:p>
            <a:pPr>
              <a:defRPr/>
            </a:pPr>
            <a:fld id="{19A20B35-D57B-499E-AB66-3B421BDF51DE}" type="slidenum">
              <a:rPr lang="fr-FR"/>
              <a:pPr>
                <a:defRPr/>
              </a:pPr>
              <a:t>‹N°›</a:t>
            </a:fld>
            <a:endParaRPr lang="fr-FR" sz="5000" dirty="0"/>
          </a:p>
        </p:txBody>
      </p:sp>
      <p:sp>
        <p:nvSpPr>
          <p:cNvPr id="5" name="Rectangl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1556381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4" name="Rectangle 3"/>
          <p:cNvSpPr txBox="1">
            <a:spLocks noChangeArrowheads="1"/>
          </p:cNvSpPr>
          <p:nvPr userDrawn="1"/>
        </p:nvSpPr>
        <p:spPr>
          <a:xfrm>
            <a:off x="8601075" y="6592888"/>
            <a:ext cx="542925" cy="285750"/>
          </a:xfrm>
          <a:prstGeom prst="rect">
            <a:avLst/>
          </a:prstGeom>
        </p:spPr>
        <p:txBody>
          <a:bodyPr/>
          <a:lstStyle>
            <a:defPPr>
              <a:defRPr lang="fr-FR"/>
            </a:defPPr>
            <a:lvl1pPr algn="l" rtl="0" eaLnBrk="1" fontAlgn="base" hangingPunct="1">
              <a:spcBef>
                <a:spcPct val="20000"/>
              </a:spcBef>
              <a:spcAft>
                <a:spcPct val="0"/>
              </a:spcAft>
              <a:defRPr sz="1400" b="1" kern="1200" smtClean="0">
                <a:solidFill>
                  <a:srgbClr val="0C419A"/>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F46C8029-6136-479D-897E-0AA0DBE14D8D}" type="slidenum">
              <a:rPr lang="fr-FR"/>
              <a:pPr>
                <a:defRPr/>
              </a:pPr>
              <a:t>‹N°›</a:t>
            </a:fld>
            <a:endParaRPr lang="fr-FR" sz="5000" dirty="0"/>
          </a:p>
        </p:txBody>
      </p:sp>
      <p:sp>
        <p:nvSpPr>
          <p:cNvPr id="2" name="Titre vertical 1"/>
          <p:cNvSpPr>
            <a:spLocks noGrp="1"/>
          </p:cNvSpPr>
          <p:nvPr>
            <p:ph type="title" orient="vert"/>
          </p:nvPr>
        </p:nvSpPr>
        <p:spPr>
          <a:xfrm>
            <a:off x="6858466" y="59"/>
            <a:ext cx="2285661" cy="636711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18" y="59"/>
            <a:ext cx="6727964" cy="636711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8D03D114-0B83-40F2-B534-E90CCCDA4C51}" type="slidenum">
              <a:rPr lang="fr-FR"/>
              <a:pPr>
                <a:defRPr/>
              </a:pPr>
              <a:t>‹N°›</a:t>
            </a:fld>
            <a:endParaRPr lang="fr-FR"/>
          </a:p>
        </p:txBody>
      </p:sp>
      <p:sp>
        <p:nvSpPr>
          <p:cNvPr id="6" name="Espace réservé du pied de pag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2987832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2324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504" y="4406582"/>
            <a:ext cx="7772332" cy="1361811"/>
          </a:xfrm>
        </p:spPr>
        <p:txBody>
          <a:bodyPr anchor="t"/>
          <a:lstStyle>
            <a:lvl1pPr algn="l">
              <a:defRPr sz="3500" b="1" cap="all"/>
            </a:lvl1pPr>
          </a:lstStyle>
          <a:p>
            <a:r>
              <a:rPr lang="fr-FR"/>
              <a:t>Modifiez le style du titre</a:t>
            </a:r>
          </a:p>
        </p:txBody>
      </p:sp>
      <p:sp>
        <p:nvSpPr>
          <p:cNvPr id="3" name="Espace réservé du texte 2"/>
          <p:cNvSpPr>
            <a:spLocks noGrp="1"/>
          </p:cNvSpPr>
          <p:nvPr>
            <p:ph type="body" idx="1"/>
          </p:nvPr>
        </p:nvSpPr>
        <p:spPr>
          <a:xfrm>
            <a:off x="722504" y="2906446"/>
            <a:ext cx="7772332" cy="1500008"/>
          </a:xfrm>
        </p:spPr>
        <p:txBody>
          <a:bodyPr anchor="b"/>
          <a:lstStyle>
            <a:lvl1pPr marL="0" indent="0">
              <a:buNone/>
              <a:defRPr sz="1800"/>
            </a:lvl1pPr>
            <a:lvl2pPr marL="395326" indent="0">
              <a:buNone/>
              <a:defRPr sz="1500"/>
            </a:lvl2pPr>
            <a:lvl3pPr marL="790679" indent="0">
              <a:buNone/>
              <a:defRPr sz="1400"/>
            </a:lvl3pPr>
            <a:lvl4pPr marL="1186013" indent="0">
              <a:buNone/>
              <a:defRPr sz="1200"/>
            </a:lvl4pPr>
            <a:lvl5pPr marL="1581356" indent="0">
              <a:buNone/>
              <a:defRPr sz="1200"/>
            </a:lvl5pPr>
            <a:lvl6pPr marL="1976690" indent="0">
              <a:buNone/>
              <a:defRPr sz="1200"/>
            </a:lvl6pPr>
            <a:lvl7pPr marL="2372039" indent="0">
              <a:buNone/>
              <a:defRPr sz="1200"/>
            </a:lvl7pPr>
            <a:lvl8pPr marL="2767367" indent="0">
              <a:buNone/>
              <a:defRPr sz="1200"/>
            </a:lvl8pPr>
            <a:lvl9pPr marL="3162715" indent="0">
              <a:buNone/>
              <a:defRPr sz="1200"/>
            </a:lvl9pPr>
          </a:lstStyle>
          <a:p>
            <a:pPr lvl="0"/>
            <a:r>
              <a:rPr lang="fr-FR"/>
              <a:t>Modifiez les styles du texte du masque</a:t>
            </a:r>
          </a:p>
        </p:txBody>
      </p:sp>
    </p:spTree>
    <p:extLst>
      <p:ext uri="{BB962C8B-B14F-4D97-AF65-F5344CB8AC3E}">
        <p14:creationId xmlns:p14="http://schemas.microsoft.com/office/powerpoint/2010/main" val="1955496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628063" y="6567488"/>
            <a:ext cx="504825" cy="215900"/>
          </a:xfrm>
          <a:prstGeom prst="rect">
            <a:avLst/>
          </a:prstGeom>
        </p:spPr>
        <p:txBody>
          <a:bodyPr/>
          <a:lstStyle>
            <a:defPPr>
              <a:defRPr lang="fr-FR"/>
            </a:defPPr>
            <a:lvl1pPr algn="l" rtl="0" eaLnBrk="1" fontAlgn="base" hangingPunct="1">
              <a:spcBef>
                <a:spcPct val="20000"/>
              </a:spcBef>
              <a:spcAft>
                <a:spcPct val="0"/>
              </a:spcAft>
              <a:defRPr sz="1200" b="1" kern="1200">
                <a:solidFill>
                  <a:srgbClr val="4993D7"/>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53E8535A-3C4A-464E-9959-8394AB8D666E}" type="slidenum">
              <a:rPr lang="fr-FR" smtClean="0">
                <a:solidFill>
                  <a:srgbClr val="0C419A"/>
                </a:solidFill>
              </a:rPr>
              <a:pPr>
                <a:defRPr/>
              </a:pPr>
              <a:t>‹N°›</a:t>
            </a:fld>
            <a:endParaRPr lang="fr-FR" dirty="0">
              <a:solidFill>
                <a:srgbClr val="0C419A"/>
              </a:solidFill>
            </a:endParaRPr>
          </a:p>
        </p:txBody>
      </p:sp>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9" y="751443"/>
            <a:ext cx="4506133" cy="5615672"/>
          </a:xfrm>
        </p:spPr>
        <p:txBody>
          <a:bodyPr/>
          <a:lstStyle>
            <a:lvl1pPr>
              <a:defRPr sz="26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36565" y="751443"/>
            <a:ext cx="4507491" cy="5615672"/>
          </a:xfrm>
        </p:spPr>
        <p:txBody>
          <a:bodyPr/>
          <a:lstStyle>
            <a:lvl1pPr>
              <a:defRPr sz="26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Rectangle 6"/>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399F17B0-A708-41D0-AC9E-7B5AA240A314}" type="slidenum">
              <a:rPr lang="fr-FR"/>
              <a:pPr>
                <a:defRPr/>
              </a:pPr>
              <a:t>‹N°›</a:t>
            </a:fld>
            <a:endParaRPr lang="fr-FR"/>
          </a:p>
        </p:txBody>
      </p:sp>
      <p:sp>
        <p:nvSpPr>
          <p:cNvPr id="7" name="Espace réservé du pied de page 6"/>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2551115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755" y="274955"/>
            <a:ext cx="8228649" cy="1143000"/>
          </a:xfr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677" y="1534566"/>
            <a:ext cx="4040308" cy="640599"/>
          </a:xfrm>
        </p:spPr>
        <p:txBody>
          <a:bodyPr anchor="b"/>
          <a:lstStyle>
            <a:lvl1pPr marL="0" indent="0">
              <a:buNone/>
              <a:defRPr sz="2100" b="1"/>
            </a:lvl1pPr>
            <a:lvl2pPr marL="395326" indent="0">
              <a:buNone/>
              <a:defRPr sz="1800" b="1"/>
            </a:lvl2pPr>
            <a:lvl3pPr marL="790679" indent="0">
              <a:buNone/>
              <a:defRPr sz="1500" b="1"/>
            </a:lvl3pPr>
            <a:lvl4pPr marL="1186013" indent="0">
              <a:buNone/>
              <a:defRPr sz="1400" b="1"/>
            </a:lvl4pPr>
            <a:lvl5pPr marL="1581356" indent="0">
              <a:buNone/>
              <a:defRPr sz="1400" b="1"/>
            </a:lvl5pPr>
            <a:lvl6pPr marL="1976690" indent="0">
              <a:buNone/>
              <a:defRPr sz="1400" b="1"/>
            </a:lvl6pPr>
            <a:lvl7pPr marL="2372039" indent="0">
              <a:buNone/>
              <a:defRPr sz="1400" b="1"/>
            </a:lvl7pPr>
            <a:lvl8pPr marL="2767367" indent="0">
              <a:buNone/>
              <a:defRPr sz="1400" b="1"/>
            </a:lvl8pPr>
            <a:lvl9pPr marL="3162715" indent="0">
              <a:buNone/>
              <a:defRPr sz="1400" b="1"/>
            </a:lvl9pPr>
          </a:lstStyle>
          <a:p>
            <a:pPr lvl="0"/>
            <a:r>
              <a:rPr lang="fr-FR"/>
              <a:t>Modifiez les styles du texte du masque</a:t>
            </a:r>
          </a:p>
        </p:txBody>
      </p:sp>
      <p:sp>
        <p:nvSpPr>
          <p:cNvPr id="4" name="Espace réservé du contenu 3"/>
          <p:cNvSpPr>
            <a:spLocks noGrp="1"/>
          </p:cNvSpPr>
          <p:nvPr>
            <p:ph sz="half" idx="2"/>
          </p:nvPr>
        </p:nvSpPr>
        <p:spPr>
          <a:xfrm>
            <a:off x="457677" y="2175221"/>
            <a:ext cx="4040308" cy="3951555"/>
          </a:xfr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4684" y="1534566"/>
            <a:ext cx="4041667" cy="640599"/>
          </a:xfrm>
        </p:spPr>
        <p:txBody>
          <a:bodyPr anchor="b"/>
          <a:lstStyle>
            <a:lvl1pPr marL="0" indent="0">
              <a:buNone/>
              <a:defRPr sz="2100" b="1"/>
            </a:lvl1pPr>
            <a:lvl2pPr marL="395326" indent="0">
              <a:buNone/>
              <a:defRPr sz="1800" b="1"/>
            </a:lvl2pPr>
            <a:lvl3pPr marL="790679" indent="0">
              <a:buNone/>
              <a:defRPr sz="1500" b="1"/>
            </a:lvl3pPr>
            <a:lvl4pPr marL="1186013" indent="0">
              <a:buNone/>
              <a:defRPr sz="1400" b="1"/>
            </a:lvl4pPr>
            <a:lvl5pPr marL="1581356" indent="0">
              <a:buNone/>
              <a:defRPr sz="1400" b="1"/>
            </a:lvl5pPr>
            <a:lvl6pPr marL="1976690" indent="0">
              <a:buNone/>
              <a:defRPr sz="1400" b="1"/>
            </a:lvl6pPr>
            <a:lvl7pPr marL="2372039" indent="0">
              <a:buNone/>
              <a:defRPr sz="1400" b="1"/>
            </a:lvl7pPr>
            <a:lvl8pPr marL="2767367" indent="0">
              <a:buNone/>
              <a:defRPr sz="1400" b="1"/>
            </a:lvl8pPr>
            <a:lvl9pPr marL="3162715" indent="0">
              <a:buNone/>
              <a:defRPr sz="1400" b="1"/>
            </a:lvl9pPr>
          </a:lstStyle>
          <a:p>
            <a:pPr lvl="0"/>
            <a:r>
              <a:rPr lang="fr-FR"/>
              <a:t>Modifiez les styles du texte du masque</a:t>
            </a:r>
          </a:p>
        </p:txBody>
      </p:sp>
      <p:sp>
        <p:nvSpPr>
          <p:cNvPr id="6" name="Espace réservé du contenu 5"/>
          <p:cNvSpPr>
            <a:spLocks noGrp="1"/>
          </p:cNvSpPr>
          <p:nvPr>
            <p:ph sz="quarter" idx="4"/>
          </p:nvPr>
        </p:nvSpPr>
        <p:spPr>
          <a:xfrm>
            <a:off x="4644684" y="2175221"/>
            <a:ext cx="4041667" cy="3951555"/>
          </a:xfr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6"/>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06AB432D-40E8-4F01-B712-9D1A42839582}" type="slidenum">
              <a:rPr lang="fr-FR"/>
              <a:pPr>
                <a:defRPr/>
              </a:pPr>
              <a:t>‹N°›</a:t>
            </a:fld>
            <a:endParaRPr lang="fr-FR"/>
          </a:p>
        </p:txBody>
      </p:sp>
      <p:sp>
        <p:nvSpPr>
          <p:cNvPr id="8" name="Rectangl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700865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2"/>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C647CF5E-1183-4FBA-9417-6B32BE32F450}" type="slidenum">
              <a:rPr lang="fr-FR"/>
              <a:pPr>
                <a:defRPr/>
              </a:pPr>
              <a:t>‹N°›</a:t>
            </a:fld>
            <a:endParaRPr lang="fr-FR"/>
          </a:p>
        </p:txBody>
      </p:sp>
      <p:sp>
        <p:nvSpPr>
          <p:cNvPr id="4" name="Rectangl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3654220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601075" y="6592888"/>
            <a:ext cx="542925" cy="285750"/>
          </a:xfrm>
          <a:prstGeom prst="rect">
            <a:avLst/>
          </a:prstGeom>
        </p:spPr>
        <p:txBody>
          <a:bodyPr/>
          <a:lstStyle>
            <a:defPPr>
              <a:defRPr lang="fr-FR"/>
            </a:defPPr>
            <a:lvl1pPr algn="l" rtl="0" eaLnBrk="1" fontAlgn="base" hangingPunct="1">
              <a:spcBef>
                <a:spcPct val="20000"/>
              </a:spcBef>
              <a:spcAft>
                <a:spcPct val="0"/>
              </a:spcAft>
              <a:defRPr sz="5000" b="1" kern="1200">
                <a:solidFill>
                  <a:srgbClr val="0C419A"/>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CB976CD1-8A54-4826-93D9-9DB5D58BC3B2}" type="slidenum">
              <a:rPr lang="fr-FR" sz="1400" smtClean="0"/>
              <a:pPr>
                <a:defRPr/>
              </a:pPr>
              <a:t>‹N°›</a:t>
            </a:fld>
            <a:endParaRPr lang="fr-FR" dirty="0"/>
          </a:p>
        </p:txBody>
      </p:sp>
      <p:sp>
        <p:nvSpPr>
          <p:cNvPr id="3" name="Rectangle 6"/>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41EC8DFB-E730-4DE4-8ED5-79D81A761A08}" type="slidenum">
              <a:rPr lang="fr-FR"/>
              <a:pPr>
                <a:defRPr/>
              </a:pPr>
              <a:t>‹N°›</a:t>
            </a:fld>
            <a:endParaRPr lang="fr-FR"/>
          </a:p>
        </p:txBody>
      </p:sp>
      <p:sp>
        <p:nvSpPr>
          <p:cNvPr id="4" name="Rectangle 5"/>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1073119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601075" y="6592888"/>
            <a:ext cx="542925" cy="285750"/>
          </a:xfrm>
          <a:prstGeom prst="rect">
            <a:avLst/>
          </a:prstGeom>
        </p:spPr>
        <p:txBody>
          <a:bodyPr/>
          <a:lstStyle>
            <a:defPPr>
              <a:defRPr lang="fr-FR"/>
            </a:defPPr>
            <a:lvl1pPr algn="l" rtl="0" eaLnBrk="1" fontAlgn="base" hangingPunct="1">
              <a:spcBef>
                <a:spcPct val="20000"/>
              </a:spcBef>
              <a:spcAft>
                <a:spcPct val="0"/>
              </a:spcAft>
              <a:defRPr sz="5000" b="1" kern="1200">
                <a:solidFill>
                  <a:srgbClr val="0C419A"/>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DD070253-51BA-4C9A-9E1B-2D711BC9444C}" type="slidenum">
              <a:rPr lang="fr-FR" sz="1400" smtClean="0"/>
              <a:pPr>
                <a:defRPr/>
              </a:pPr>
              <a:t>‹N°›</a:t>
            </a:fld>
            <a:endParaRPr lang="fr-FR" dirty="0"/>
          </a:p>
        </p:txBody>
      </p:sp>
      <p:sp>
        <p:nvSpPr>
          <p:cNvPr id="2" name="Titre 1"/>
          <p:cNvSpPr>
            <a:spLocks noGrp="1"/>
          </p:cNvSpPr>
          <p:nvPr>
            <p:ph type="title"/>
          </p:nvPr>
        </p:nvSpPr>
        <p:spPr>
          <a:xfrm>
            <a:off x="457681" y="273577"/>
            <a:ext cx="3008162" cy="1161715"/>
          </a:xfrm>
        </p:spPr>
        <p:txBody>
          <a:bodyPr anchor="b"/>
          <a:lstStyle>
            <a:lvl1pPr algn="l">
              <a:defRPr sz="1800" b="1"/>
            </a:lvl1pPr>
          </a:lstStyle>
          <a:p>
            <a:r>
              <a:rPr lang="fr-FR"/>
              <a:t>Modifiez le style du titre</a:t>
            </a:r>
          </a:p>
        </p:txBody>
      </p:sp>
      <p:sp>
        <p:nvSpPr>
          <p:cNvPr id="3" name="Espace réservé du contenu 2"/>
          <p:cNvSpPr>
            <a:spLocks noGrp="1"/>
          </p:cNvSpPr>
          <p:nvPr>
            <p:ph idx="1"/>
          </p:nvPr>
        </p:nvSpPr>
        <p:spPr>
          <a:xfrm>
            <a:off x="3574485" y="273602"/>
            <a:ext cx="5111839" cy="5853197"/>
          </a:xfrm>
        </p:spPr>
        <p:txBody>
          <a:bodyPr/>
          <a:lstStyle>
            <a:lvl1pPr>
              <a:defRPr sz="2700"/>
            </a:lvl1pPr>
            <a:lvl2pPr>
              <a:defRPr sz="26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681" y="1435229"/>
            <a:ext cx="3008162" cy="4691482"/>
          </a:xfrm>
        </p:spPr>
        <p:txBody>
          <a:bodyPr/>
          <a:lstStyle>
            <a:lvl1pPr marL="0" indent="0">
              <a:buNone/>
              <a:defRPr sz="1200"/>
            </a:lvl1pPr>
            <a:lvl2pPr marL="395326" indent="0">
              <a:buNone/>
              <a:defRPr sz="1100"/>
            </a:lvl2pPr>
            <a:lvl3pPr marL="790679" indent="0">
              <a:buNone/>
              <a:defRPr sz="900"/>
            </a:lvl3pPr>
            <a:lvl4pPr marL="1186013" indent="0">
              <a:buNone/>
              <a:defRPr sz="800"/>
            </a:lvl4pPr>
            <a:lvl5pPr marL="1581356" indent="0">
              <a:buNone/>
              <a:defRPr sz="800"/>
            </a:lvl5pPr>
            <a:lvl6pPr marL="1976690" indent="0">
              <a:buNone/>
              <a:defRPr sz="800"/>
            </a:lvl6pPr>
            <a:lvl7pPr marL="2372039" indent="0">
              <a:buNone/>
              <a:defRPr sz="800"/>
            </a:lvl7pPr>
            <a:lvl8pPr marL="2767367" indent="0">
              <a:buNone/>
              <a:defRPr sz="800"/>
            </a:lvl8pPr>
            <a:lvl9pPr marL="3162715" indent="0">
              <a:buNone/>
              <a:defRPr sz="800"/>
            </a:lvl9pPr>
          </a:lstStyle>
          <a:p>
            <a:pPr lvl="0"/>
            <a:r>
              <a:rPr lang="fr-FR"/>
              <a:t>Modifiez les styles du texte du masque</a:t>
            </a:r>
          </a:p>
        </p:txBody>
      </p:sp>
      <p:sp>
        <p:nvSpPr>
          <p:cNvPr id="6" name="Rectangle 6"/>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769E44AD-4C87-48CF-8303-784EC68A3EBE}" type="slidenum">
              <a:rPr lang="fr-FR"/>
              <a:pPr>
                <a:defRPr/>
              </a:pPr>
              <a:t>‹N°›</a:t>
            </a:fld>
            <a:endParaRPr lang="fr-FR"/>
          </a:p>
        </p:txBody>
      </p:sp>
      <p:sp>
        <p:nvSpPr>
          <p:cNvPr id="7" name="Espace réservé du pied de page 6"/>
          <p:cNvSpPr>
            <a:spLocks noGrp="1" noChangeArrowheads="1"/>
          </p:cNvSpPr>
          <p:nvPr>
            <p:ph type="ftr" sz="quarter" idx="11"/>
          </p:nvPr>
        </p:nvSpPr>
        <p:spPr>
          <a:xfrm>
            <a:off x="0" y="6402388"/>
            <a:ext cx="5435600" cy="455612"/>
          </a:xfrm>
          <a:prstGeom prst="rect">
            <a:avLst/>
          </a:prstGeom>
        </p:spPr>
        <p:txBody>
          <a:bodyPr/>
          <a:lstStyle>
            <a:lvl1pPr eaLnBrk="1" hangingPunct="1">
              <a:spcBef>
                <a:spcPct val="20000"/>
              </a:spcBef>
              <a:defRPr sz="3200" b="1">
                <a:solidFill>
                  <a:srgbClr val="FFFFFF"/>
                </a:solidFill>
                <a:latin typeface="Arial" charset="0"/>
              </a:defRPr>
            </a:lvl1pPr>
          </a:lstStyle>
          <a:p>
            <a:pPr fontAlgn="base">
              <a:spcAft>
                <a:spcPct val="0"/>
              </a:spcAft>
              <a:defRPr/>
            </a:pPr>
            <a:endParaRPr lang="fr-FR"/>
          </a:p>
        </p:txBody>
      </p:sp>
    </p:spTree>
    <p:extLst>
      <p:ext uri="{BB962C8B-B14F-4D97-AF65-F5344CB8AC3E}">
        <p14:creationId xmlns:p14="http://schemas.microsoft.com/office/powerpoint/2010/main" val="188834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4" name="Rectangle 3"/>
          <p:cNvSpPr txBox="1">
            <a:spLocks noChangeArrowheads="1"/>
          </p:cNvSpPr>
          <p:nvPr userDrawn="1"/>
        </p:nvSpPr>
        <p:spPr>
          <a:xfrm>
            <a:off x="8601075" y="6592888"/>
            <a:ext cx="542925" cy="285750"/>
          </a:xfrm>
          <a:prstGeom prst="rect">
            <a:avLst/>
          </a:prstGeom>
        </p:spPr>
        <p:txBody>
          <a:bodyPr/>
          <a:lstStyle>
            <a:defPPr>
              <a:defRPr lang="fr-FR"/>
            </a:defPPr>
            <a:lvl1pPr algn="l" rtl="0" eaLnBrk="1" fontAlgn="base" hangingPunct="1">
              <a:spcBef>
                <a:spcPct val="20000"/>
              </a:spcBef>
              <a:spcAft>
                <a:spcPct val="0"/>
              </a:spcAft>
              <a:defRPr sz="1400" b="1" kern="1200" smtClean="0">
                <a:solidFill>
                  <a:srgbClr val="0C419A"/>
                </a:solidFill>
                <a:latin typeface="Arial" charset="0"/>
                <a:ea typeface="+mn-ea"/>
                <a:cs typeface="+mn-cs"/>
              </a:defRPr>
            </a:lvl1pPr>
            <a:lvl2pPr marL="457200" algn="l" rtl="0" fontAlgn="base">
              <a:spcBef>
                <a:spcPct val="0"/>
              </a:spcBef>
              <a:spcAft>
                <a:spcPct val="0"/>
              </a:spcAft>
              <a:defRPr sz="3200" b="1" kern="1200">
                <a:solidFill>
                  <a:schemeClr val="bg1"/>
                </a:solidFill>
                <a:latin typeface="Arial" pitchFamily="34" charset="0"/>
                <a:ea typeface="+mn-ea"/>
                <a:cs typeface="+mn-cs"/>
              </a:defRPr>
            </a:lvl2pPr>
            <a:lvl3pPr marL="914400" algn="l" rtl="0" fontAlgn="base">
              <a:spcBef>
                <a:spcPct val="0"/>
              </a:spcBef>
              <a:spcAft>
                <a:spcPct val="0"/>
              </a:spcAft>
              <a:defRPr sz="3200" b="1" kern="1200">
                <a:solidFill>
                  <a:schemeClr val="bg1"/>
                </a:solidFill>
                <a:latin typeface="Arial" pitchFamily="34" charset="0"/>
                <a:ea typeface="+mn-ea"/>
                <a:cs typeface="+mn-cs"/>
              </a:defRPr>
            </a:lvl3pPr>
            <a:lvl4pPr marL="1371600" algn="l" rtl="0" fontAlgn="base">
              <a:spcBef>
                <a:spcPct val="0"/>
              </a:spcBef>
              <a:spcAft>
                <a:spcPct val="0"/>
              </a:spcAft>
              <a:defRPr sz="3200" b="1" kern="1200">
                <a:solidFill>
                  <a:schemeClr val="bg1"/>
                </a:solidFill>
                <a:latin typeface="Arial" pitchFamily="34" charset="0"/>
                <a:ea typeface="+mn-ea"/>
                <a:cs typeface="+mn-cs"/>
              </a:defRPr>
            </a:lvl4pPr>
            <a:lvl5pPr marL="1828800" algn="l" rtl="0" fontAlgn="base">
              <a:spcBef>
                <a:spcPct val="0"/>
              </a:spcBef>
              <a:spcAft>
                <a:spcPct val="0"/>
              </a:spcAft>
              <a:defRPr sz="3200" b="1" kern="1200">
                <a:solidFill>
                  <a:schemeClr val="bg1"/>
                </a:solidFill>
                <a:latin typeface="Arial" pitchFamily="34" charset="0"/>
                <a:ea typeface="+mn-ea"/>
                <a:cs typeface="+mn-cs"/>
              </a:defRPr>
            </a:lvl5pPr>
            <a:lvl6pPr marL="2286000" algn="l" defTabSz="914400" rtl="0" eaLnBrk="1" latinLnBrk="0" hangingPunct="1">
              <a:defRPr sz="3200" b="1" kern="1200">
                <a:solidFill>
                  <a:schemeClr val="bg1"/>
                </a:solidFill>
                <a:latin typeface="Arial" pitchFamily="34" charset="0"/>
                <a:ea typeface="+mn-ea"/>
                <a:cs typeface="+mn-cs"/>
              </a:defRPr>
            </a:lvl6pPr>
            <a:lvl7pPr marL="2743200" algn="l" defTabSz="914400" rtl="0" eaLnBrk="1" latinLnBrk="0" hangingPunct="1">
              <a:defRPr sz="3200" b="1" kern="1200">
                <a:solidFill>
                  <a:schemeClr val="bg1"/>
                </a:solidFill>
                <a:latin typeface="Arial" pitchFamily="34" charset="0"/>
                <a:ea typeface="+mn-ea"/>
                <a:cs typeface="+mn-cs"/>
              </a:defRPr>
            </a:lvl7pPr>
            <a:lvl8pPr marL="3200400" algn="l" defTabSz="914400" rtl="0" eaLnBrk="1" latinLnBrk="0" hangingPunct="1">
              <a:defRPr sz="3200" b="1" kern="1200">
                <a:solidFill>
                  <a:schemeClr val="bg1"/>
                </a:solidFill>
                <a:latin typeface="Arial" pitchFamily="34" charset="0"/>
                <a:ea typeface="+mn-ea"/>
                <a:cs typeface="+mn-cs"/>
              </a:defRPr>
            </a:lvl8pPr>
            <a:lvl9pPr marL="3657600" algn="l" defTabSz="914400" rtl="0" eaLnBrk="1" latinLnBrk="0" hangingPunct="1">
              <a:defRPr sz="3200" b="1" kern="1200">
                <a:solidFill>
                  <a:schemeClr val="bg1"/>
                </a:solidFill>
                <a:latin typeface="Arial" pitchFamily="34" charset="0"/>
                <a:ea typeface="+mn-ea"/>
                <a:cs typeface="+mn-cs"/>
              </a:defRPr>
            </a:lvl9pPr>
          </a:lstStyle>
          <a:p>
            <a:pPr>
              <a:defRPr/>
            </a:pPr>
            <a:fld id="{97BF6F3E-ADA2-4791-9CB1-FC334E86AD75}" type="slidenum">
              <a:rPr lang="fr-FR"/>
              <a:pPr>
                <a:defRPr/>
              </a:pPr>
              <a:t>‹N°›</a:t>
            </a:fld>
            <a:endParaRPr lang="fr-FR" sz="5000" dirty="0"/>
          </a:p>
        </p:txBody>
      </p:sp>
      <p:sp>
        <p:nvSpPr>
          <p:cNvPr id="3" name="Espace réservé pour une image  2"/>
          <p:cNvSpPr>
            <a:spLocks noGrp="1"/>
          </p:cNvSpPr>
          <p:nvPr>
            <p:ph type="pic" idx="1"/>
          </p:nvPr>
        </p:nvSpPr>
        <p:spPr>
          <a:xfrm>
            <a:off x="1048398" y="953490"/>
            <a:ext cx="5486671" cy="4114224"/>
          </a:xfrm>
        </p:spPr>
        <p:txBody>
          <a:bodyPr/>
          <a:lstStyle>
            <a:lvl1pPr marL="0" indent="0">
              <a:buNone/>
              <a:defRPr sz="2700"/>
            </a:lvl1pPr>
            <a:lvl2pPr marL="395326" indent="0">
              <a:buNone/>
              <a:defRPr sz="2600"/>
            </a:lvl2pPr>
            <a:lvl3pPr marL="790679" indent="0">
              <a:buNone/>
              <a:defRPr sz="2100"/>
            </a:lvl3pPr>
            <a:lvl4pPr marL="1186013" indent="0">
              <a:buNone/>
              <a:defRPr sz="1800"/>
            </a:lvl4pPr>
            <a:lvl5pPr marL="1581356" indent="0">
              <a:buNone/>
              <a:defRPr sz="1800"/>
            </a:lvl5pPr>
            <a:lvl6pPr marL="1976690" indent="0">
              <a:buNone/>
              <a:defRPr sz="1800"/>
            </a:lvl6pPr>
            <a:lvl7pPr marL="2372039" indent="0">
              <a:buNone/>
              <a:defRPr sz="1800"/>
            </a:lvl7pPr>
            <a:lvl8pPr marL="2767367" indent="0">
              <a:buNone/>
              <a:defRPr sz="1800"/>
            </a:lvl8pPr>
            <a:lvl9pPr marL="3162715" indent="0">
              <a:buNone/>
              <a:defRPr sz="1800"/>
            </a:lvl9pPr>
          </a:lstStyle>
          <a:p>
            <a:pPr lvl="0"/>
            <a:r>
              <a:rPr lang="fr-FR" noProof="0"/>
              <a:t>Cliquez sur l'icône pour ajouter une image</a:t>
            </a:r>
          </a:p>
        </p:txBody>
      </p:sp>
      <p:sp>
        <p:nvSpPr>
          <p:cNvPr id="5" name="Rectangle 4"/>
          <p:cNvSpPr>
            <a:spLocks noGrp="1" noChangeArrowheads="1"/>
          </p:cNvSpPr>
          <p:nvPr>
            <p:ph type="sldNum" sz="quarter" idx="10"/>
          </p:nvPr>
        </p:nvSpPr>
        <p:spPr>
          <a:xfrm>
            <a:off x="8267700" y="0"/>
            <a:ext cx="876300" cy="455613"/>
          </a:xfrm>
        </p:spPr>
        <p:txBody>
          <a:bodyPr/>
          <a:lstStyle>
            <a:lvl1pPr algn="l" eaLnBrk="1" hangingPunct="1">
              <a:spcBef>
                <a:spcPct val="20000"/>
              </a:spcBef>
              <a:defRPr sz="5000" b="0">
                <a:solidFill>
                  <a:srgbClr val="FFFFFF"/>
                </a:solidFill>
                <a:latin typeface="Arial" charset="0"/>
              </a:defRPr>
            </a:lvl1pPr>
          </a:lstStyle>
          <a:p>
            <a:pPr>
              <a:defRPr/>
            </a:pPr>
            <a:endParaRPr lang="fr-FR"/>
          </a:p>
          <a:p>
            <a:pPr>
              <a:defRPr/>
            </a:pPr>
            <a:fld id="{96F4C581-9825-40FE-B536-5354B36F1AFE}" type="slidenum">
              <a:rPr lang="fr-FR"/>
              <a:pPr>
                <a:defRPr/>
              </a:pPr>
              <a:t>‹N°›</a:t>
            </a:fld>
            <a:endParaRPr lang="fr-FR"/>
          </a:p>
        </p:txBody>
      </p:sp>
    </p:spTree>
    <p:extLst>
      <p:ext uri="{BB962C8B-B14F-4D97-AF65-F5344CB8AC3E}">
        <p14:creationId xmlns:p14="http://schemas.microsoft.com/office/powerpoint/2010/main" val="2004115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026150"/>
            <a:ext cx="9144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0" y="0"/>
            <a:ext cx="9144000"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ctr" anchorCtr="0" compatLnSpc="1">
            <a:prstTxWarp prst="textNoShape">
              <a:avLst/>
            </a:prstTxWarp>
          </a:bodyPr>
          <a:lstStyle/>
          <a:p>
            <a:pPr lvl="0"/>
            <a:r>
              <a:rPr lang="fr-FR" altLang="fr-FR"/>
              <a:t>Cliquez et modifiez le titre</a:t>
            </a:r>
          </a:p>
        </p:txBody>
      </p:sp>
      <p:sp>
        <p:nvSpPr>
          <p:cNvPr id="1028" name="Rectangle 3"/>
          <p:cNvSpPr>
            <a:spLocks noGrp="1" noChangeArrowheads="1"/>
          </p:cNvSpPr>
          <p:nvPr>
            <p:ph type="body" idx="1"/>
          </p:nvPr>
        </p:nvSpPr>
        <p:spPr bwMode="auto">
          <a:xfrm>
            <a:off x="0" y="750888"/>
            <a:ext cx="9144000" cy="561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p:txBody>
      </p:sp>
      <p:sp>
        <p:nvSpPr>
          <p:cNvPr id="1029" name="Line 15"/>
          <p:cNvSpPr>
            <a:spLocks noChangeShapeType="1"/>
          </p:cNvSpPr>
          <p:nvPr/>
        </p:nvSpPr>
        <p:spPr bwMode="auto">
          <a:xfrm>
            <a:off x="0" y="622300"/>
            <a:ext cx="9144000" cy="0"/>
          </a:xfrm>
          <a:prstGeom prst="line">
            <a:avLst/>
          </a:prstGeom>
          <a:noFill/>
          <a:ln w="285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79072" tIns="39533" rIns="79072" bIns="39533"/>
          <a:lstStyle/>
          <a:p>
            <a:pPr fontAlgn="base">
              <a:spcBef>
                <a:spcPct val="0"/>
              </a:spcBef>
              <a:spcAft>
                <a:spcPct val="0"/>
              </a:spcAft>
            </a:pPr>
            <a:endParaRPr lang="fr-FR">
              <a:solidFill>
                <a:srgbClr val="000000"/>
              </a:solidFill>
            </a:endParaRPr>
          </a:p>
        </p:txBody>
      </p:sp>
      <p:sp>
        <p:nvSpPr>
          <p:cNvPr id="6" name="Rectangle 6"/>
          <p:cNvSpPr>
            <a:spLocks noGrp="1" noChangeArrowheads="1"/>
          </p:cNvSpPr>
          <p:nvPr>
            <p:ph type="sldNum" sz="quarter" idx="4"/>
          </p:nvPr>
        </p:nvSpPr>
        <p:spPr>
          <a:xfrm>
            <a:off x="8601075" y="6592888"/>
            <a:ext cx="542925" cy="285750"/>
          </a:xfrm>
          <a:prstGeom prst="rect">
            <a:avLst/>
          </a:prstGeom>
        </p:spPr>
        <p:txBody>
          <a:bodyPr/>
          <a:lstStyle>
            <a:lvl1pPr algn="l" eaLnBrk="1" hangingPunct="1">
              <a:spcBef>
                <a:spcPct val="20000"/>
              </a:spcBef>
              <a:defRPr sz="1400" b="1">
                <a:solidFill>
                  <a:srgbClr val="0C419A"/>
                </a:solidFill>
                <a:latin typeface="Arial" charset="0"/>
              </a:defRPr>
            </a:lvl1pPr>
          </a:lstStyle>
          <a:p>
            <a:pPr fontAlgn="base">
              <a:spcAft>
                <a:spcPct val="0"/>
              </a:spcAft>
              <a:defRPr/>
            </a:pPr>
            <a:fld id="{494D0EE2-3CD7-4D5E-9D34-B235324DCB33}" type="slidenum">
              <a:rPr lang="fr-FR"/>
              <a:pPr fontAlgn="base">
                <a:spcAft>
                  <a:spcPct val="0"/>
                </a:spcAft>
                <a:defRPr/>
              </a:pPr>
              <a:t>‹N°›</a:t>
            </a:fld>
            <a:endParaRPr lang="fr-FR" sz="5000" dirty="0"/>
          </a:p>
        </p:txBody>
      </p:sp>
    </p:spTree>
    <p:extLst>
      <p:ext uri="{BB962C8B-B14F-4D97-AF65-F5344CB8AC3E}">
        <p14:creationId xmlns:p14="http://schemas.microsoft.com/office/powerpoint/2010/main" val="1290175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892175" rtl="0" eaLnBrk="0" fontAlgn="base" hangingPunct="0">
        <a:spcBef>
          <a:spcPct val="0"/>
        </a:spcBef>
        <a:spcAft>
          <a:spcPct val="0"/>
        </a:spcAft>
        <a:defRPr sz="2700" b="1">
          <a:solidFill>
            <a:srgbClr val="0C419A"/>
          </a:solidFill>
          <a:latin typeface="+mj-lt"/>
          <a:ea typeface="+mj-ea"/>
          <a:cs typeface="+mj-cs"/>
        </a:defRPr>
      </a:lvl1pPr>
      <a:lvl2pPr algn="ctr" defTabSz="892175" rtl="0" eaLnBrk="0" fontAlgn="base" hangingPunct="0">
        <a:spcBef>
          <a:spcPct val="0"/>
        </a:spcBef>
        <a:spcAft>
          <a:spcPct val="0"/>
        </a:spcAft>
        <a:defRPr sz="2700" b="1">
          <a:solidFill>
            <a:srgbClr val="0C419A"/>
          </a:solidFill>
          <a:latin typeface="Arial" charset="0"/>
        </a:defRPr>
      </a:lvl2pPr>
      <a:lvl3pPr algn="ctr" defTabSz="892175" rtl="0" eaLnBrk="0" fontAlgn="base" hangingPunct="0">
        <a:spcBef>
          <a:spcPct val="0"/>
        </a:spcBef>
        <a:spcAft>
          <a:spcPct val="0"/>
        </a:spcAft>
        <a:defRPr sz="2700" b="1">
          <a:solidFill>
            <a:srgbClr val="0C419A"/>
          </a:solidFill>
          <a:latin typeface="Arial" charset="0"/>
        </a:defRPr>
      </a:lvl3pPr>
      <a:lvl4pPr algn="ctr" defTabSz="892175" rtl="0" eaLnBrk="0" fontAlgn="base" hangingPunct="0">
        <a:spcBef>
          <a:spcPct val="0"/>
        </a:spcBef>
        <a:spcAft>
          <a:spcPct val="0"/>
        </a:spcAft>
        <a:defRPr sz="2700" b="1">
          <a:solidFill>
            <a:srgbClr val="0C419A"/>
          </a:solidFill>
          <a:latin typeface="Arial" charset="0"/>
        </a:defRPr>
      </a:lvl4pPr>
      <a:lvl5pPr algn="ctr" defTabSz="892175" rtl="0" eaLnBrk="0" fontAlgn="base" hangingPunct="0">
        <a:spcBef>
          <a:spcPct val="0"/>
        </a:spcBef>
        <a:spcAft>
          <a:spcPct val="0"/>
        </a:spcAft>
        <a:defRPr sz="2700" b="1">
          <a:solidFill>
            <a:srgbClr val="0C419A"/>
          </a:solidFill>
          <a:latin typeface="Arial" charset="0"/>
        </a:defRPr>
      </a:lvl5pPr>
      <a:lvl6pPr marL="395326" algn="ctr" defTabSz="901863" rtl="0" eaLnBrk="1" fontAlgn="base" hangingPunct="1">
        <a:spcBef>
          <a:spcPct val="0"/>
        </a:spcBef>
        <a:spcAft>
          <a:spcPct val="0"/>
        </a:spcAft>
        <a:defRPr sz="2700" b="1">
          <a:solidFill>
            <a:srgbClr val="0C419A"/>
          </a:solidFill>
          <a:latin typeface="Arial" charset="0"/>
        </a:defRPr>
      </a:lvl6pPr>
      <a:lvl7pPr marL="790679" algn="ctr" defTabSz="901863" rtl="0" eaLnBrk="1" fontAlgn="base" hangingPunct="1">
        <a:spcBef>
          <a:spcPct val="0"/>
        </a:spcBef>
        <a:spcAft>
          <a:spcPct val="0"/>
        </a:spcAft>
        <a:defRPr sz="2700" b="1">
          <a:solidFill>
            <a:srgbClr val="0C419A"/>
          </a:solidFill>
          <a:latin typeface="Arial" charset="0"/>
        </a:defRPr>
      </a:lvl7pPr>
      <a:lvl8pPr marL="1186013" algn="ctr" defTabSz="901863" rtl="0" eaLnBrk="1" fontAlgn="base" hangingPunct="1">
        <a:spcBef>
          <a:spcPct val="0"/>
        </a:spcBef>
        <a:spcAft>
          <a:spcPct val="0"/>
        </a:spcAft>
        <a:defRPr sz="2700" b="1">
          <a:solidFill>
            <a:srgbClr val="0C419A"/>
          </a:solidFill>
          <a:latin typeface="Arial" charset="0"/>
        </a:defRPr>
      </a:lvl8pPr>
      <a:lvl9pPr marL="1581356" algn="ctr" defTabSz="901863" rtl="0" eaLnBrk="1" fontAlgn="base" hangingPunct="1">
        <a:spcBef>
          <a:spcPct val="0"/>
        </a:spcBef>
        <a:spcAft>
          <a:spcPct val="0"/>
        </a:spcAft>
        <a:defRPr sz="2700" b="1">
          <a:solidFill>
            <a:srgbClr val="0C419A"/>
          </a:solidFill>
          <a:latin typeface="Arial" charset="0"/>
        </a:defRPr>
      </a:lvl9pPr>
    </p:titleStyle>
    <p:bodyStyle>
      <a:lvl1pPr marL="325438" indent="-325438" algn="l" defTabSz="892175" rtl="0" eaLnBrk="0" fontAlgn="base" hangingPunct="0">
        <a:spcBef>
          <a:spcPct val="20000"/>
        </a:spcBef>
        <a:spcAft>
          <a:spcPct val="0"/>
        </a:spcAft>
        <a:buClr>
          <a:schemeClr val="folHlink"/>
        </a:buClr>
        <a:buFont typeface="Wingdings" pitchFamily="2" charset="2"/>
        <a:buChar char="è"/>
        <a:defRPr sz="2100" b="1">
          <a:solidFill>
            <a:srgbClr val="0C419A"/>
          </a:solidFill>
          <a:latin typeface="+mn-lt"/>
          <a:ea typeface="+mn-ea"/>
          <a:cs typeface="+mn-cs"/>
        </a:defRPr>
      </a:lvl1pPr>
      <a:lvl2pPr marL="741363" indent="-244475" algn="l" defTabSz="892175" rtl="0" eaLnBrk="0" fontAlgn="base" hangingPunct="0">
        <a:spcBef>
          <a:spcPct val="20000"/>
        </a:spcBef>
        <a:spcAft>
          <a:spcPct val="0"/>
        </a:spcAft>
        <a:buSzPct val="80000"/>
        <a:buFont typeface="Wingdings" pitchFamily="2" charset="2"/>
        <a:buChar char="l"/>
        <a:defRPr>
          <a:solidFill>
            <a:srgbClr val="0C419A"/>
          </a:solidFill>
          <a:latin typeface="+mn-lt"/>
        </a:defRPr>
      </a:lvl2pPr>
      <a:lvl3pPr marL="1122363" indent="-211138" algn="l" defTabSz="892175" rtl="0" eaLnBrk="0" fontAlgn="base" hangingPunct="0">
        <a:spcBef>
          <a:spcPct val="20000"/>
        </a:spcBef>
        <a:spcAft>
          <a:spcPct val="0"/>
        </a:spcAft>
        <a:buClr>
          <a:schemeClr val="folHlink"/>
        </a:buClr>
        <a:buFont typeface="Wingdings" pitchFamily="2" charset="2"/>
        <a:buChar char="ü"/>
        <a:defRPr>
          <a:solidFill>
            <a:srgbClr val="0C419A"/>
          </a:solidFill>
          <a:latin typeface="+mn-lt"/>
        </a:defRPr>
      </a:lvl3pPr>
      <a:lvl4pPr marL="1568450" indent="-212725" algn="l" defTabSz="892175" rtl="0" eaLnBrk="0" fontAlgn="base" hangingPunct="0">
        <a:spcBef>
          <a:spcPct val="20000"/>
        </a:spcBef>
        <a:spcAft>
          <a:spcPct val="0"/>
        </a:spcAft>
        <a:buChar char="_"/>
        <a:defRPr sz="2000">
          <a:solidFill>
            <a:srgbClr val="0C419A"/>
          </a:solidFill>
          <a:latin typeface="+mn-lt"/>
        </a:defRPr>
      </a:lvl4pPr>
      <a:lvl5pPr marL="2019300" indent="-211138" algn="l" defTabSz="892175" rtl="0" eaLnBrk="0" fontAlgn="base" hangingPunct="0">
        <a:spcBef>
          <a:spcPct val="20000"/>
        </a:spcBef>
        <a:spcAft>
          <a:spcPct val="0"/>
        </a:spcAft>
        <a:buChar char="_"/>
        <a:defRPr sz="2000">
          <a:solidFill>
            <a:srgbClr val="0C419A"/>
          </a:solidFill>
          <a:latin typeface="+mn-lt"/>
        </a:defRPr>
      </a:lvl5pPr>
      <a:lvl6pPr marL="2424203" indent="-225123" algn="l" defTabSz="901863" rtl="0" eaLnBrk="1" fontAlgn="base" hangingPunct="1">
        <a:spcBef>
          <a:spcPct val="20000"/>
        </a:spcBef>
        <a:spcAft>
          <a:spcPct val="0"/>
        </a:spcAft>
        <a:buChar char="_"/>
        <a:defRPr sz="2000">
          <a:solidFill>
            <a:srgbClr val="0C419A"/>
          </a:solidFill>
          <a:latin typeface="+mn-lt"/>
        </a:defRPr>
      </a:lvl6pPr>
      <a:lvl7pPr marL="2819543" indent="-225123" algn="l" defTabSz="901863" rtl="0" eaLnBrk="1" fontAlgn="base" hangingPunct="1">
        <a:spcBef>
          <a:spcPct val="20000"/>
        </a:spcBef>
        <a:spcAft>
          <a:spcPct val="0"/>
        </a:spcAft>
        <a:buChar char="_"/>
        <a:defRPr sz="2000">
          <a:solidFill>
            <a:srgbClr val="0C419A"/>
          </a:solidFill>
          <a:latin typeface="+mn-lt"/>
        </a:defRPr>
      </a:lvl7pPr>
      <a:lvl8pPr marL="3214870" indent="-225123" algn="l" defTabSz="901863" rtl="0" eaLnBrk="1" fontAlgn="base" hangingPunct="1">
        <a:spcBef>
          <a:spcPct val="20000"/>
        </a:spcBef>
        <a:spcAft>
          <a:spcPct val="0"/>
        </a:spcAft>
        <a:buChar char="_"/>
        <a:defRPr sz="2000">
          <a:solidFill>
            <a:srgbClr val="0C419A"/>
          </a:solidFill>
          <a:latin typeface="+mn-lt"/>
        </a:defRPr>
      </a:lvl8pPr>
      <a:lvl9pPr marL="3610211" indent="-225123" algn="l" defTabSz="901863" rtl="0" eaLnBrk="1" fontAlgn="base" hangingPunct="1">
        <a:spcBef>
          <a:spcPct val="20000"/>
        </a:spcBef>
        <a:spcAft>
          <a:spcPct val="0"/>
        </a:spcAft>
        <a:buChar char="_"/>
        <a:defRPr sz="2000">
          <a:solidFill>
            <a:srgbClr val="0C419A"/>
          </a:solidFill>
          <a:latin typeface="+mn-lt"/>
        </a:defRPr>
      </a:lvl9pPr>
    </p:bodyStyle>
    <p:otherStyle>
      <a:defPPr>
        <a:defRPr lang="fr-FR"/>
      </a:defPPr>
      <a:lvl1pPr marL="0" algn="l" defTabSz="790679" rtl="0" eaLnBrk="1" latinLnBrk="0" hangingPunct="1">
        <a:defRPr sz="1500" kern="1200">
          <a:solidFill>
            <a:schemeClr val="tx1"/>
          </a:solidFill>
          <a:latin typeface="+mn-lt"/>
          <a:ea typeface="+mn-ea"/>
          <a:cs typeface="+mn-cs"/>
        </a:defRPr>
      </a:lvl1pPr>
      <a:lvl2pPr marL="395326" algn="l" defTabSz="790679" rtl="0" eaLnBrk="1" latinLnBrk="0" hangingPunct="1">
        <a:defRPr sz="1500" kern="1200">
          <a:solidFill>
            <a:schemeClr val="tx1"/>
          </a:solidFill>
          <a:latin typeface="+mn-lt"/>
          <a:ea typeface="+mn-ea"/>
          <a:cs typeface="+mn-cs"/>
        </a:defRPr>
      </a:lvl2pPr>
      <a:lvl3pPr marL="790679" algn="l" defTabSz="790679" rtl="0" eaLnBrk="1" latinLnBrk="0" hangingPunct="1">
        <a:defRPr sz="1500" kern="1200">
          <a:solidFill>
            <a:schemeClr val="tx1"/>
          </a:solidFill>
          <a:latin typeface="+mn-lt"/>
          <a:ea typeface="+mn-ea"/>
          <a:cs typeface="+mn-cs"/>
        </a:defRPr>
      </a:lvl3pPr>
      <a:lvl4pPr marL="1186013" algn="l" defTabSz="790679" rtl="0" eaLnBrk="1" latinLnBrk="0" hangingPunct="1">
        <a:defRPr sz="1500" kern="1200">
          <a:solidFill>
            <a:schemeClr val="tx1"/>
          </a:solidFill>
          <a:latin typeface="+mn-lt"/>
          <a:ea typeface="+mn-ea"/>
          <a:cs typeface="+mn-cs"/>
        </a:defRPr>
      </a:lvl4pPr>
      <a:lvl5pPr marL="1581356" algn="l" defTabSz="790679" rtl="0" eaLnBrk="1" latinLnBrk="0" hangingPunct="1">
        <a:defRPr sz="1500" kern="1200">
          <a:solidFill>
            <a:schemeClr val="tx1"/>
          </a:solidFill>
          <a:latin typeface="+mn-lt"/>
          <a:ea typeface="+mn-ea"/>
          <a:cs typeface="+mn-cs"/>
        </a:defRPr>
      </a:lvl5pPr>
      <a:lvl6pPr marL="1976690" algn="l" defTabSz="790679" rtl="0" eaLnBrk="1" latinLnBrk="0" hangingPunct="1">
        <a:defRPr sz="1500" kern="1200">
          <a:solidFill>
            <a:schemeClr val="tx1"/>
          </a:solidFill>
          <a:latin typeface="+mn-lt"/>
          <a:ea typeface="+mn-ea"/>
          <a:cs typeface="+mn-cs"/>
        </a:defRPr>
      </a:lvl6pPr>
      <a:lvl7pPr marL="2372039" algn="l" defTabSz="790679" rtl="0" eaLnBrk="1" latinLnBrk="0" hangingPunct="1">
        <a:defRPr sz="1500" kern="1200">
          <a:solidFill>
            <a:schemeClr val="tx1"/>
          </a:solidFill>
          <a:latin typeface="+mn-lt"/>
          <a:ea typeface="+mn-ea"/>
          <a:cs typeface="+mn-cs"/>
        </a:defRPr>
      </a:lvl7pPr>
      <a:lvl8pPr marL="2767367" algn="l" defTabSz="790679" rtl="0" eaLnBrk="1" latinLnBrk="0" hangingPunct="1">
        <a:defRPr sz="1500" kern="1200">
          <a:solidFill>
            <a:schemeClr val="tx1"/>
          </a:solidFill>
          <a:latin typeface="+mn-lt"/>
          <a:ea typeface="+mn-ea"/>
          <a:cs typeface="+mn-cs"/>
        </a:defRPr>
      </a:lvl8pPr>
      <a:lvl9pPr marL="3162715" algn="l" defTabSz="790679" rtl="0" eaLnBrk="1" latinLnBrk="0" hangingPunct="1">
        <a:defRPr sz="15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026150"/>
            <a:ext cx="9144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0" y="0"/>
            <a:ext cx="9144000"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ctr" anchorCtr="0" compatLnSpc="1">
            <a:prstTxWarp prst="textNoShape">
              <a:avLst/>
            </a:prstTxWarp>
          </a:bodyPr>
          <a:lstStyle/>
          <a:p>
            <a:pPr lvl="0"/>
            <a:r>
              <a:rPr lang="fr-FR" altLang="fr-FR"/>
              <a:t>Cliquez et modifiez le titre</a:t>
            </a:r>
          </a:p>
        </p:txBody>
      </p:sp>
      <p:sp>
        <p:nvSpPr>
          <p:cNvPr id="1028" name="Rectangle 3"/>
          <p:cNvSpPr>
            <a:spLocks noGrp="1" noChangeArrowheads="1"/>
          </p:cNvSpPr>
          <p:nvPr>
            <p:ph type="body" idx="1"/>
          </p:nvPr>
        </p:nvSpPr>
        <p:spPr bwMode="auto">
          <a:xfrm>
            <a:off x="0" y="750888"/>
            <a:ext cx="9144000" cy="561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p:txBody>
      </p:sp>
      <p:sp>
        <p:nvSpPr>
          <p:cNvPr id="1029" name="Line 15"/>
          <p:cNvSpPr>
            <a:spLocks noChangeShapeType="1"/>
          </p:cNvSpPr>
          <p:nvPr/>
        </p:nvSpPr>
        <p:spPr bwMode="auto">
          <a:xfrm>
            <a:off x="0" y="622300"/>
            <a:ext cx="9144000" cy="0"/>
          </a:xfrm>
          <a:prstGeom prst="line">
            <a:avLst/>
          </a:prstGeom>
          <a:noFill/>
          <a:ln w="285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79072" tIns="39533" rIns="79072" bIns="39533"/>
          <a:lstStyle/>
          <a:p>
            <a:pPr fontAlgn="base">
              <a:spcBef>
                <a:spcPct val="0"/>
              </a:spcBef>
              <a:spcAft>
                <a:spcPct val="0"/>
              </a:spcAft>
            </a:pPr>
            <a:endParaRPr lang="fr-FR">
              <a:solidFill>
                <a:srgbClr val="000000"/>
              </a:solidFill>
            </a:endParaRPr>
          </a:p>
        </p:txBody>
      </p:sp>
      <p:sp>
        <p:nvSpPr>
          <p:cNvPr id="6" name="Rectangle 6"/>
          <p:cNvSpPr>
            <a:spLocks noGrp="1" noChangeArrowheads="1"/>
          </p:cNvSpPr>
          <p:nvPr>
            <p:ph type="sldNum" sz="quarter" idx="4"/>
          </p:nvPr>
        </p:nvSpPr>
        <p:spPr>
          <a:xfrm>
            <a:off x="8601075" y="6592888"/>
            <a:ext cx="542925" cy="285750"/>
          </a:xfrm>
          <a:prstGeom prst="rect">
            <a:avLst/>
          </a:prstGeom>
        </p:spPr>
        <p:txBody>
          <a:bodyPr/>
          <a:lstStyle>
            <a:lvl1pPr algn="l" eaLnBrk="1" hangingPunct="1">
              <a:spcBef>
                <a:spcPct val="20000"/>
              </a:spcBef>
              <a:defRPr sz="1400" b="1">
                <a:solidFill>
                  <a:srgbClr val="0C419A"/>
                </a:solidFill>
                <a:latin typeface="Arial" charset="0"/>
              </a:defRPr>
            </a:lvl1pPr>
          </a:lstStyle>
          <a:p>
            <a:pPr fontAlgn="base">
              <a:spcAft>
                <a:spcPct val="0"/>
              </a:spcAft>
              <a:defRPr/>
            </a:pPr>
            <a:fld id="{494D0EE2-3CD7-4D5E-9D34-B235324DCB33}" type="slidenum">
              <a:rPr lang="fr-FR"/>
              <a:pPr fontAlgn="base">
                <a:spcAft>
                  <a:spcPct val="0"/>
                </a:spcAft>
                <a:defRPr/>
              </a:pPr>
              <a:t>‹N°›</a:t>
            </a:fld>
            <a:endParaRPr lang="fr-FR" sz="5000" dirty="0"/>
          </a:p>
        </p:txBody>
      </p:sp>
    </p:spTree>
    <p:extLst>
      <p:ext uri="{BB962C8B-B14F-4D97-AF65-F5344CB8AC3E}">
        <p14:creationId xmlns:p14="http://schemas.microsoft.com/office/powerpoint/2010/main" val="388447497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lvl1pPr algn="ctr" defTabSz="892175" rtl="0" eaLnBrk="0" fontAlgn="base" hangingPunct="0">
        <a:spcBef>
          <a:spcPct val="0"/>
        </a:spcBef>
        <a:spcAft>
          <a:spcPct val="0"/>
        </a:spcAft>
        <a:defRPr sz="2700" b="1">
          <a:solidFill>
            <a:srgbClr val="0C419A"/>
          </a:solidFill>
          <a:latin typeface="+mj-lt"/>
          <a:ea typeface="+mj-ea"/>
          <a:cs typeface="+mj-cs"/>
        </a:defRPr>
      </a:lvl1pPr>
      <a:lvl2pPr algn="ctr" defTabSz="892175" rtl="0" eaLnBrk="0" fontAlgn="base" hangingPunct="0">
        <a:spcBef>
          <a:spcPct val="0"/>
        </a:spcBef>
        <a:spcAft>
          <a:spcPct val="0"/>
        </a:spcAft>
        <a:defRPr sz="2700" b="1">
          <a:solidFill>
            <a:srgbClr val="0C419A"/>
          </a:solidFill>
          <a:latin typeface="Arial" charset="0"/>
        </a:defRPr>
      </a:lvl2pPr>
      <a:lvl3pPr algn="ctr" defTabSz="892175" rtl="0" eaLnBrk="0" fontAlgn="base" hangingPunct="0">
        <a:spcBef>
          <a:spcPct val="0"/>
        </a:spcBef>
        <a:spcAft>
          <a:spcPct val="0"/>
        </a:spcAft>
        <a:defRPr sz="2700" b="1">
          <a:solidFill>
            <a:srgbClr val="0C419A"/>
          </a:solidFill>
          <a:latin typeface="Arial" charset="0"/>
        </a:defRPr>
      </a:lvl3pPr>
      <a:lvl4pPr algn="ctr" defTabSz="892175" rtl="0" eaLnBrk="0" fontAlgn="base" hangingPunct="0">
        <a:spcBef>
          <a:spcPct val="0"/>
        </a:spcBef>
        <a:spcAft>
          <a:spcPct val="0"/>
        </a:spcAft>
        <a:defRPr sz="2700" b="1">
          <a:solidFill>
            <a:srgbClr val="0C419A"/>
          </a:solidFill>
          <a:latin typeface="Arial" charset="0"/>
        </a:defRPr>
      </a:lvl4pPr>
      <a:lvl5pPr algn="ctr" defTabSz="892175" rtl="0" eaLnBrk="0" fontAlgn="base" hangingPunct="0">
        <a:spcBef>
          <a:spcPct val="0"/>
        </a:spcBef>
        <a:spcAft>
          <a:spcPct val="0"/>
        </a:spcAft>
        <a:defRPr sz="2700" b="1">
          <a:solidFill>
            <a:srgbClr val="0C419A"/>
          </a:solidFill>
          <a:latin typeface="Arial" charset="0"/>
        </a:defRPr>
      </a:lvl5pPr>
      <a:lvl6pPr marL="395326" algn="ctr" defTabSz="901863" rtl="0" eaLnBrk="1" fontAlgn="base" hangingPunct="1">
        <a:spcBef>
          <a:spcPct val="0"/>
        </a:spcBef>
        <a:spcAft>
          <a:spcPct val="0"/>
        </a:spcAft>
        <a:defRPr sz="2700" b="1">
          <a:solidFill>
            <a:srgbClr val="0C419A"/>
          </a:solidFill>
          <a:latin typeface="Arial" charset="0"/>
        </a:defRPr>
      </a:lvl6pPr>
      <a:lvl7pPr marL="790679" algn="ctr" defTabSz="901863" rtl="0" eaLnBrk="1" fontAlgn="base" hangingPunct="1">
        <a:spcBef>
          <a:spcPct val="0"/>
        </a:spcBef>
        <a:spcAft>
          <a:spcPct val="0"/>
        </a:spcAft>
        <a:defRPr sz="2700" b="1">
          <a:solidFill>
            <a:srgbClr val="0C419A"/>
          </a:solidFill>
          <a:latin typeface="Arial" charset="0"/>
        </a:defRPr>
      </a:lvl7pPr>
      <a:lvl8pPr marL="1186013" algn="ctr" defTabSz="901863" rtl="0" eaLnBrk="1" fontAlgn="base" hangingPunct="1">
        <a:spcBef>
          <a:spcPct val="0"/>
        </a:spcBef>
        <a:spcAft>
          <a:spcPct val="0"/>
        </a:spcAft>
        <a:defRPr sz="2700" b="1">
          <a:solidFill>
            <a:srgbClr val="0C419A"/>
          </a:solidFill>
          <a:latin typeface="Arial" charset="0"/>
        </a:defRPr>
      </a:lvl8pPr>
      <a:lvl9pPr marL="1581356" algn="ctr" defTabSz="901863" rtl="0" eaLnBrk="1" fontAlgn="base" hangingPunct="1">
        <a:spcBef>
          <a:spcPct val="0"/>
        </a:spcBef>
        <a:spcAft>
          <a:spcPct val="0"/>
        </a:spcAft>
        <a:defRPr sz="2700" b="1">
          <a:solidFill>
            <a:srgbClr val="0C419A"/>
          </a:solidFill>
          <a:latin typeface="Arial" charset="0"/>
        </a:defRPr>
      </a:lvl9pPr>
    </p:titleStyle>
    <p:bodyStyle>
      <a:lvl1pPr marL="325438" indent="-325438" algn="l" defTabSz="892175" rtl="0" eaLnBrk="0" fontAlgn="base" hangingPunct="0">
        <a:spcBef>
          <a:spcPct val="20000"/>
        </a:spcBef>
        <a:spcAft>
          <a:spcPct val="0"/>
        </a:spcAft>
        <a:buClr>
          <a:schemeClr val="folHlink"/>
        </a:buClr>
        <a:buFont typeface="Wingdings" pitchFamily="2" charset="2"/>
        <a:buChar char="è"/>
        <a:defRPr sz="2100" b="1">
          <a:solidFill>
            <a:srgbClr val="0C419A"/>
          </a:solidFill>
          <a:latin typeface="+mn-lt"/>
          <a:ea typeface="+mn-ea"/>
          <a:cs typeface="+mn-cs"/>
        </a:defRPr>
      </a:lvl1pPr>
      <a:lvl2pPr marL="741363" indent="-244475" algn="l" defTabSz="892175" rtl="0" eaLnBrk="0" fontAlgn="base" hangingPunct="0">
        <a:spcBef>
          <a:spcPct val="20000"/>
        </a:spcBef>
        <a:spcAft>
          <a:spcPct val="0"/>
        </a:spcAft>
        <a:buSzPct val="80000"/>
        <a:buFont typeface="Wingdings" pitchFamily="2" charset="2"/>
        <a:buChar char="l"/>
        <a:defRPr>
          <a:solidFill>
            <a:srgbClr val="0C419A"/>
          </a:solidFill>
          <a:latin typeface="+mn-lt"/>
        </a:defRPr>
      </a:lvl2pPr>
      <a:lvl3pPr marL="1122363" indent="-211138" algn="l" defTabSz="892175" rtl="0" eaLnBrk="0" fontAlgn="base" hangingPunct="0">
        <a:spcBef>
          <a:spcPct val="20000"/>
        </a:spcBef>
        <a:spcAft>
          <a:spcPct val="0"/>
        </a:spcAft>
        <a:buClr>
          <a:schemeClr val="folHlink"/>
        </a:buClr>
        <a:buFont typeface="Wingdings" pitchFamily="2" charset="2"/>
        <a:buChar char="ü"/>
        <a:defRPr>
          <a:solidFill>
            <a:srgbClr val="0C419A"/>
          </a:solidFill>
          <a:latin typeface="+mn-lt"/>
        </a:defRPr>
      </a:lvl3pPr>
      <a:lvl4pPr marL="1568450" indent="-212725" algn="l" defTabSz="892175" rtl="0" eaLnBrk="0" fontAlgn="base" hangingPunct="0">
        <a:spcBef>
          <a:spcPct val="20000"/>
        </a:spcBef>
        <a:spcAft>
          <a:spcPct val="0"/>
        </a:spcAft>
        <a:buChar char="_"/>
        <a:defRPr sz="2000">
          <a:solidFill>
            <a:srgbClr val="0C419A"/>
          </a:solidFill>
          <a:latin typeface="+mn-lt"/>
        </a:defRPr>
      </a:lvl4pPr>
      <a:lvl5pPr marL="2019300" indent="-211138" algn="l" defTabSz="892175" rtl="0" eaLnBrk="0" fontAlgn="base" hangingPunct="0">
        <a:spcBef>
          <a:spcPct val="20000"/>
        </a:spcBef>
        <a:spcAft>
          <a:spcPct val="0"/>
        </a:spcAft>
        <a:buChar char="_"/>
        <a:defRPr sz="2000">
          <a:solidFill>
            <a:srgbClr val="0C419A"/>
          </a:solidFill>
          <a:latin typeface="+mn-lt"/>
        </a:defRPr>
      </a:lvl5pPr>
      <a:lvl6pPr marL="2424203" indent="-225123" algn="l" defTabSz="901863" rtl="0" eaLnBrk="1" fontAlgn="base" hangingPunct="1">
        <a:spcBef>
          <a:spcPct val="20000"/>
        </a:spcBef>
        <a:spcAft>
          <a:spcPct val="0"/>
        </a:spcAft>
        <a:buChar char="_"/>
        <a:defRPr sz="2000">
          <a:solidFill>
            <a:srgbClr val="0C419A"/>
          </a:solidFill>
          <a:latin typeface="+mn-lt"/>
        </a:defRPr>
      </a:lvl6pPr>
      <a:lvl7pPr marL="2819543" indent="-225123" algn="l" defTabSz="901863" rtl="0" eaLnBrk="1" fontAlgn="base" hangingPunct="1">
        <a:spcBef>
          <a:spcPct val="20000"/>
        </a:spcBef>
        <a:spcAft>
          <a:spcPct val="0"/>
        </a:spcAft>
        <a:buChar char="_"/>
        <a:defRPr sz="2000">
          <a:solidFill>
            <a:srgbClr val="0C419A"/>
          </a:solidFill>
          <a:latin typeface="+mn-lt"/>
        </a:defRPr>
      </a:lvl7pPr>
      <a:lvl8pPr marL="3214870" indent="-225123" algn="l" defTabSz="901863" rtl="0" eaLnBrk="1" fontAlgn="base" hangingPunct="1">
        <a:spcBef>
          <a:spcPct val="20000"/>
        </a:spcBef>
        <a:spcAft>
          <a:spcPct val="0"/>
        </a:spcAft>
        <a:buChar char="_"/>
        <a:defRPr sz="2000">
          <a:solidFill>
            <a:srgbClr val="0C419A"/>
          </a:solidFill>
          <a:latin typeface="+mn-lt"/>
        </a:defRPr>
      </a:lvl8pPr>
      <a:lvl9pPr marL="3610211" indent="-225123" algn="l" defTabSz="901863" rtl="0" eaLnBrk="1" fontAlgn="base" hangingPunct="1">
        <a:spcBef>
          <a:spcPct val="20000"/>
        </a:spcBef>
        <a:spcAft>
          <a:spcPct val="0"/>
        </a:spcAft>
        <a:buChar char="_"/>
        <a:defRPr sz="2000">
          <a:solidFill>
            <a:srgbClr val="0C419A"/>
          </a:solidFill>
          <a:latin typeface="+mn-lt"/>
        </a:defRPr>
      </a:lvl9pPr>
    </p:bodyStyle>
    <p:otherStyle>
      <a:defPPr>
        <a:defRPr lang="fr-FR"/>
      </a:defPPr>
      <a:lvl1pPr marL="0" algn="l" defTabSz="790679" rtl="0" eaLnBrk="1" latinLnBrk="0" hangingPunct="1">
        <a:defRPr sz="1500" kern="1200">
          <a:solidFill>
            <a:schemeClr val="tx1"/>
          </a:solidFill>
          <a:latin typeface="+mn-lt"/>
          <a:ea typeface="+mn-ea"/>
          <a:cs typeface="+mn-cs"/>
        </a:defRPr>
      </a:lvl1pPr>
      <a:lvl2pPr marL="395326" algn="l" defTabSz="790679" rtl="0" eaLnBrk="1" latinLnBrk="0" hangingPunct="1">
        <a:defRPr sz="1500" kern="1200">
          <a:solidFill>
            <a:schemeClr val="tx1"/>
          </a:solidFill>
          <a:latin typeface="+mn-lt"/>
          <a:ea typeface="+mn-ea"/>
          <a:cs typeface="+mn-cs"/>
        </a:defRPr>
      </a:lvl2pPr>
      <a:lvl3pPr marL="790679" algn="l" defTabSz="790679" rtl="0" eaLnBrk="1" latinLnBrk="0" hangingPunct="1">
        <a:defRPr sz="1500" kern="1200">
          <a:solidFill>
            <a:schemeClr val="tx1"/>
          </a:solidFill>
          <a:latin typeface="+mn-lt"/>
          <a:ea typeface="+mn-ea"/>
          <a:cs typeface="+mn-cs"/>
        </a:defRPr>
      </a:lvl3pPr>
      <a:lvl4pPr marL="1186013" algn="l" defTabSz="790679" rtl="0" eaLnBrk="1" latinLnBrk="0" hangingPunct="1">
        <a:defRPr sz="1500" kern="1200">
          <a:solidFill>
            <a:schemeClr val="tx1"/>
          </a:solidFill>
          <a:latin typeface="+mn-lt"/>
          <a:ea typeface="+mn-ea"/>
          <a:cs typeface="+mn-cs"/>
        </a:defRPr>
      </a:lvl4pPr>
      <a:lvl5pPr marL="1581356" algn="l" defTabSz="790679" rtl="0" eaLnBrk="1" latinLnBrk="0" hangingPunct="1">
        <a:defRPr sz="1500" kern="1200">
          <a:solidFill>
            <a:schemeClr val="tx1"/>
          </a:solidFill>
          <a:latin typeface="+mn-lt"/>
          <a:ea typeface="+mn-ea"/>
          <a:cs typeface="+mn-cs"/>
        </a:defRPr>
      </a:lvl5pPr>
      <a:lvl6pPr marL="1976690" algn="l" defTabSz="790679" rtl="0" eaLnBrk="1" latinLnBrk="0" hangingPunct="1">
        <a:defRPr sz="1500" kern="1200">
          <a:solidFill>
            <a:schemeClr val="tx1"/>
          </a:solidFill>
          <a:latin typeface="+mn-lt"/>
          <a:ea typeface="+mn-ea"/>
          <a:cs typeface="+mn-cs"/>
        </a:defRPr>
      </a:lvl6pPr>
      <a:lvl7pPr marL="2372039" algn="l" defTabSz="790679" rtl="0" eaLnBrk="1" latinLnBrk="0" hangingPunct="1">
        <a:defRPr sz="1500" kern="1200">
          <a:solidFill>
            <a:schemeClr val="tx1"/>
          </a:solidFill>
          <a:latin typeface="+mn-lt"/>
          <a:ea typeface="+mn-ea"/>
          <a:cs typeface="+mn-cs"/>
        </a:defRPr>
      </a:lvl7pPr>
      <a:lvl8pPr marL="2767367" algn="l" defTabSz="790679" rtl="0" eaLnBrk="1" latinLnBrk="0" hangingPunct="1">
        <a:defRPr sz="1500" kern="1200">
          <a:solidFill>
            <a:schemeClr val="tx1"/>
          </a:solidFill>
          <a:latin typeface="+mn-lt"/>
          <a:ea typeface="+mn-ea"/>
          <a:cs typeface="+mn-cs"/>
        </a:defRPr>
      </a:lvl8pPr>
      <a:lvl9pPr marL="3162715" algn="l" defTabSz="790679"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420938"/>
            <a:ext cx="9036050" cy="3744912"/>
          </a:xfrm>
        </p:spPr>
        <p:txBody>
          <a:bodyPr/>
          <a:lstStyle/>
          <a:p>
            <a:pPr eaLnBrk="1" hangingPunct="1">
              <a:defRPr/>
            </a:pPr>
            <a:br>
              <a:rPr lang="fr-FR" altLang="fr-FR" sz="3200" dirty="0">
                <a:solidFill>
                  <a:schemeClr val="accent2"/>
                </a:solidFill>
                <a:effectLst>
                  <a:outerShdw blurRad="38100" dist="38100" dir="2700000" algn="tl">
                    <a:srgbClr val="000000">
                      <a:alpha val="43137"/>
                    </a:srgbClr>
                  </a:outerShdw>
                </a:effectLst>
              </a:rPr>
            </a:br>
            <a:r>
              <a:rPr lang="fr-FR" altLang="fr-FR" sz="3200" dirty="0">
                <a:solidFill>
                  <a:schemeClr val="accent2"/>
                </a:solidFill>
                <a:effectLst>
                  <a:outerShdw blurRad="38100" dist="38100" dir="2700000" algn="tl">
                    <a:srgbClr val="000000">
                      <a:alpha val="43137"/>
                    </a:srgbClr>
                  </a:outerShdw>
                </a:effectLst>
              </a:rPr>
              <a:t>Séance d’ouverture </a:t>
            </a:r>
            <a:br>
              <a:rPr lang="fr-FR" altLang="fr-FR" sz="3200" i="1" dirty="0">
                <a:solidFill>
                  <a:schemeClr val="accent2"/>
                </a:solidFill>
              </a:rPr>
            </a:br>
            <a:r>
              <a:rPr lang="fr-FR" altLang="fr-FR" sz="3200" dirty="0">
                <a:solidFill>
                  <a:schemeClr val="accent2"/>
                </a:solidFill>
              </a:rPr>
              <a:t>négociations conventionnelles médecins </a:t>
            </a:r>
            <a:br>
              <a:rPr lang="fr-FR" altLang="fr-FR" sz="3200" dirty="0">
                <a:solidFill>
                  <a:schemeClr val="accent2"/>
                </a:solidFill>
              </a:rPr>
            </a:br>
            <a:r>
              <a:rPr lang="fr-FR" altLang="fr-FR" sz="3200" dirty="0">
                <a:solidFill>
                  <a:schemeClr val="accent2"/>
                </a:solidFill>
              </a:rPr>
              <a:t>post Ségur</a:t>
            </a:r>
            <a:br>
              <a:rPr lang="fr-FR" altLang="fr-FR" sz="3200" dirty="0">
                <a:solidFill>
                  <a:schemeClr val="accent2"/>
                </a:solidFill>
              </a:rPr>
            </a:br>
            <a:endParaRPr lang="fr-FR" altLang="fr-FR" sz="3200" dirty="0">
              <a:solidFill>
                <a:schemeClr val="accent2"/>
              </a:solidFill>
            </a:endParaRPr>
          </a:p>
        </p:txBody>
      </p:sp>
      <p:sp>
        <p:nvSpPr>
          <p:cNvPr id="4" name="Title 1"/>
          <p:cNvSpPr txBox="1">
            <a:spLocks/>
          </p:cNvSpPr>
          <p:nvPr/>
        </p:nvSpPr>
        <p:spPr bwMode="auto">
          <a:xfrm>
            <a:off x="684213" y="260350"/>
            <a:ext cx="7772400" cy="211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178" tIns="45092" rIns="90178" bIns="45092" anchor="ctr"/>
          <a:lstStyle>
            <a:lvl1pPr algn="ctr" defTabSz="892175" rtl="0" eaLnBrk="0" fontAlgn="base" hangingPunct="0">
              <a:spcBef>
                <a:spcPct val="0"/>
              </a:spcBef>
              <a:spcAft>
                <a:spcPct val="0"/>
              </a:spcAft>
              <a:defRPr sz="2700" b="1">
                <a:solidFill>
                  <a:schemeClr val="bg1"/>
                </a:solidFill>
                <a:latin typeface="+mj-lt"/>
                <a:ea typeface="+mj-ea"/>
                <a:cs typeface="+mj-cs"/>
              </a:defRPr>
            </a:lvl1pPr>
            <a:lvl2pPr algn="ctr" defTabSz="892175" rtl="0" eaLnBrk="0" fontAlgn="base" hangingPunct="0">
              <a:spcBef>
                <a:spcPct val="0"/>
              </a:spcBef>
              <a:spcAft>
                <a:spcPct val="0"/>
              </a:spcAft>
              <a:defRPr sz="2700" b="1">
                <a:solidFill>
                  <a:srgbClr val="0C419A"/>
                </a:solidFill>
                <a:latin typeface="Arial" charset="0"/>
              </a:defRPr>
            </a:lvl2pPr>
            <a:lvl3pPr algn="ctr" defTabSz="892175" rtl="0" eaLnBrk="0" fontAlgn="base" hangingPunct="0">
              <a:spcBef>
                <a:spcPct val="0"/>
              </a:spcBef>
              <a:spcAft>
                <a:spcPct val="0"/>
              </a:spcAft>
              <a:defRPr sz="2700" b="1">
                <a:solidFill>
                  <a:srgbClr val="0C419A"/>
                </a:solidFill>
                <a:latin typeface="Arial" charset="0"/>
              </a:defRPr>
            </a:lvl3pPr>
            <a:lvl4pPr algn="ctr" defTabSz="892175" rtl="0" eaLnBrk="0" fontAlgn="base" hangingPunct="0">
              <a:spcBef>
                <a:spcPct val="0"/>
              </a:spcBef>
              <a:spcAft>
                <a:spcPct val="0"/>
              </a:spcAft>
              <a:defRPr sz="2700" b="1">
                <a:solidFill>
                  <a:srgbClr val="0C419A"/>
                </a:solidFill>
                <a:latin typeface="Arial" charset="0"/>
              </a:defRPr>
            </a:lvl4pPr>
            <a:lvl5pPr algn="ctr" defTabSz="892175" rtl="0" eaLnBrk="0" fontAlgn="base" hangingPunct="0">
              <a:spcBef>
                <a:spcPct val="0"/>
              </a:spcBef>
              <a:spcAft>
                <a:spcPct val="0"/>
              </a:spcAft>
              <a:defRPr sz="2700" b="1">
                <a:solidFill>
                  <a:srgbClr val="0C419A"/>
                </a:solidFill>
                <a:latin typeface="Arial" charset="0"/>
              </a:defRPr>
            </a:lvl5pPr>
            <a:lvl6pPr marL="395326" algn="ctr" defTabSz="901863" rtl="0" eaLnBrk="1" fontAlgn="base" hangingPunct="1">
              <a:spcBef>
                <a:spcPct val="0"/>
              </a:spcBef>
              <a:spcAft>
                <a:spcPct val="0"/>
              </a:spcAft>
              <a:defRPr sz="2700" b="1">
                <a:solidFill>
                  <a:srgbClr val="0C419A"/>
                </a:solidFill>
                <a:latin typeface="Arial" charset="0"/>
              </a:defRPr>
            </a:lvl6pPr>
            <a:lvl7pPr marL="790679" algn="ctr" defTabSz="901863" rtl="0" eaLnBrk="1" fontAlgn="base" hangingPunct="1">
              <a:spcBef>
                <a:spcPct val="0"/>
              </a:spcBef>
              <a:spcAft>
                <a:spcPct val="0"/>
              </a:spcAft>
              <a:defRPr sz="2700" b="1">
                <a:solidFill>
                  <a:srgbClr val="0C419A"/>
                </a:solidFill>
                <a:latin typeface="Arial" charset="0"/>
              </a:defRPr>
            </a:lvl7pPr>
            <a:lvl8pPr marL="1186013" algn="ctr" defTabSz="901863" rtl="0" eaLnBrk="1" fontAlgn="base" hangingPunct="1">
              <a:spcBef>
                <a:spcPct val="0"/>
              </a:spcBef>
              <a:spcAft>
                <a:spcPct val="0"/>
              </a:spcAft>
              <a:defRPr sz="2700" b="1">
                <a:solidFill>
                  <a:srgbClr val="0C419A"/>
                </a:solidFill>
                <a:latin typeface="Arial" charset="0"/>
              </a:defRPr>
            </a:lvl8pPr>
            <a:lvl9pPr marL="1581356" algn="ctr" defTabSz="901863" rtl="0" eaLnBrk="1" fontAlgn="base" hangingPunct="1">
              <a:spcBef>
                <a:spcPct val="0"/>
              </a:spcBef>
              <a:spcAft>
                <a:spcPct val="0"/>
              </a:spcAft>
              <a:defRPr sz="2700" b="1">
                <a:solidFill>
                  <a:srgbClr val="0C419A"/>
                </a:solidFill>
                <a:latin typeface="Arial" charset="0"/>
              </a:defRPr>
            </a:lvl9pPr>
          </a:lstStyle>
          <a:p>
            <a:pPr eaLnBrk="1" hangingPunct="1">
              <a:defRPr/>
            </a:pPr>
            <a:endParaRPr lang="fr-FR" altLang="fr-FR" sz="3600" kern="0" dirty="0">
              <a:solidFill>
                <a:srgbClr val="FFFFFF"/>
              </a:solidFill>
              <a:latin typeface="Century Gothic" pitchFamily="34" charset="0"/>
              <a:cs typeface="Arial" pitchFamily="34" charset="0"/>
            </a:endParaRPr>
          </a:p>
        </p:txBody>
      </p:sp>
    </p:spTree>
    <p:extLst>
      <p:ext uri="{BB962C8B-B14F-4D97-AF65-F5344CB8AC3E}">
        <p14:creationId xmlns:p14="http://schemas.microsoft.com/office/powerpoint/2010/main" val="72562739"/>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Proposition de calendrier de négociations</a:t>
            </a:r>
          </a:p>
        </p:txBody>
      </p:sp>
      <p:sp>
        <p:nvSpPr>
          <p:cNvPr id="4" name="Espace réservé du numéro de diapositive 3"/>
          <p:cNvSpPr>
            <a:spLocks noGrp="1"/>
          </p:cNvSpPr>
          <p:nvPr>
            <p:ph type="sldNum" sz="quarter" idx="10"/>
          </p:nvPr>
        </p:nvSpPr>
        <p:spPr/>
        <p:txBody>
          <a:bodyPr/>
          <a:lstStyle/>
          <a:p>
            <a:pPr>
              <a:defRPr/>
            </a:pPr>
            <a:fld id="{C3836CD6-8EF6-433F-91A2-C23AF0A81EF0}" type="slidenum">
              <a:rPr lang="fr-FR" smtClean="0"/>
              <a:pPr>
                <a:defRPr/>
              </a:pPr>
              <a:t>10</a:t>
            </a:fld>
            <a:endParaRPr lang="fr-F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4204941494"/>
              </p:ext>
            </p:extLst>
          </p:nvPr>
        </p:nvGraphicFramePr>
        <p:xfrm>
          <a:off x="395536" y="1340768"/>
          <a:ext cx="8352928" cy="4210784"/>
        </p:xfrm>
        <a:graphic>
          <a:graphicData uri="http://schemas.openxmlformats.org/drawingml/2006/table">
            <a:tbl>
              <a:tblPr firstRow="1" bandRow="1">
                <a:tableStyleId>{21E4AEA4-8DFA-4A89-87EB-49C32662AFE0}</a:tableStyleId>
              </a:tblPr>
              <a:tblGrid>
                <a:gridCol w="1936834">
                  <a:extLst>
                    <a:ext uri="{9D8B030D-6E8A-4147-A177-3AD203B41FA5}">
                      <a16:colId xmlns:a16="http://schemas.microsoft.com/office/drawing/2014/main" val="20000"/>
                    </a:ext>
                  </a:extLst>
                </a:gridCol>
                <a:gridCol w="2431211">
                  <a:extLst>
                    <a:ext uri="{9D8B030D-6E8A-4147-A177-3AD203B41FA5}">
                      <a16:colId xmlns:a16="http://schemas.microsoft.com/office/drawing/2014/main" val="20001"/>
                    </a:ext>
                  </a:extLst>
                </a:gridCol>
                <a:gridCol w="3984883">
                  <a:extLst>
                    <a:ext uri="{9D8B030D-6E8A-4147-A177-3AD203B41FA5}">
                      <a16:colId xmlns:a16="http://schemas.microsoft.com/office/drawing/2014/main" val="20002"/>
                    </a:ext>
                  </a:extLst>
                </a:gridCol>
              </a:tblGrid>
              <a:tr h="504056">
                <a:tc>
                  <a:txBody>
                    <a:bodyPr/>
                    <a:lstStyle/>
                    <a:p>
                      <a:pPr algn="ctr"/>
                      <a:r>
                        <a:rPr lang="fr-FR" dirty="0"/>
                        <a:t>Dates</a:t>
                      </a:r>
                    </a:p>
                  </a:txBody>
                  <a:tcPr/>
                </a:tc>
                <a:tc>
                  <a:txBody>
                    <a:bodyPr/>
                    <a:lstStyle/>
                    <a:p>
                      <a:pPr algn="ctr"/>
                      <a:r>
                        <a:rPr lang="fr-FR" dirty="0"/>
                        <a:t>horaires</a:t>
                      </a:r>
                    </a:p>
                  </a:txBody>
                  <a:tcPr/>
                </a:tc>
                <a:tc>
                  <a:txBody>
                    <a:bodyPr/>
                    <a:lstStyle/>
                    <a:p>
                      <a:pPr algn="ctr"/>
                      <a:r>
                        <a:rPr lang="fr-FR" dirty="0"/>
                        <a:t>Thématiques</a:t>
                      </a:r>
                      <a:r>
                        <a:rPr lang="fr-FR" baseline="0" dirty="0"/>
                        <a:t> abordées</a:t>
                      </a:r>
                      <a:endParaRPr lang="fr-FR" dirty="0"/>
                    </a:p>
                  </a:txBody>
                  <a:tcPr/>
                </a:tc>
                <a:extLst>
                  <a:ext uri="{0D108BD9-81ED-4DB2-BD59-A6C34878D82A}">
                    <a16:rowId xmlns:a16="http://schemas.microsoft.com/office/drawing/2014/main" val="10000"/>
                  </a:ext>
                </a:extLst>
              </a:tr>
              <a:tr h="504056">
                <a:tc>
                  <a:txBody>
                    <a:bodyPr/>
                    <a:lstStyle/>
                    <a:p>
                      <a:pPr algn="ctr"/>
                      <a:r>
                        <a:rPr lang="fr-FR" sz="1800" b="1" kern="1200" dirty="0">
                          <a:solidFill>
                            <a:srgbClr val="0C41A4"/>
                          </a:solidFill>
                          <a:latin typeface="Century Gothic" panose="020B0502020202020204" pitchFamily="34" charset="0"/>
                          <a:ea typeface="+mn-ea"/>
                          <a:cs typeface="+mn-cs"/>
                        </a:rPr>
                        <a:t> 17/09/2020</a:t>
                      </a:r>
                    </a:p>
                  </a:txBody>
                  <a:tcPr/>
                </a:tc>
                <a:tc>
                  <a:txBody>
                    <a:bodyPr/>
                    <a:lstStyle/>
                    <a:p>
                      <a:pPr algn="ctr"/>
                      <a:r>
                        <a:rPr lang="fr-FR" sz="1800" b="1" kern="1200" dirty="0">
                          <a:solidFill>
                            <a:srgbClr val="0C41A4"/>
                          </a:solidFill>
                          <a:latin typeface="Century Gothic" panose="020B0502020202020204" pitchFamily="34" charset="0"/>
                          <a:ea typeface="+mn-ea"/>
                          <a:cs typeface="+mn-cs"/>
                        </a:rPr>
                        <a:t>14h30-salle B6 029</a:t>
                      </a:r>
                    </a:p>
                  </a:txBody>
                  <a:tcPr/>
                </a:tc>
                <a:tc>
                  <a:txBody>
                    <a:bodyPr/>
                    <a:lstStyle/>
                    <a:p>
                      <a:pPr algn="ctr"/>
                      <a:r>
                        <a:rPr lang="fr-FR" sz="1800" b="1" kern="1200" dirty="0">
                          <a:solidFill>
                            <a:schemeClr val="accent6"/>
                          </a:solidFill>
                          <a:latin typeface="Century Gothic" panose="020B0502020202020204" pitchFamily="34" charset="0"/>
                          <a:ea typeface="+mn-ea"/>
                          <a:cs typeface="+mn-cs"/>
                        </a:rPr>
                        <a:t>Ouverture</a:t>
                      </a:r>
                      <a:r>
                        <a:rPr lang="fr-FR" sz="1800" b="1" kern="1200" baseline="0" dirty="0">
                          <a:solidFill>
                            <a:schemeClr val="accent6"/>
                          </a:solidFill>
                          <a:latin typeface="Century Gothic" panose="020B0502020202020204" pitchFamily="34" charset="0"/>
                          <a:ea typeface="+mn-ea"/>
                          <a:cs typeface="+mn-cs"/>
                        </a:rPr>
                        <a:t> des négociations / piste de travail sur les SNP</a:t>
                      </a:r>
                      <a:endParaRPr lang="fr-FR" sz="1800" b="1" kern="1200" dirty="0">
                        <a:solidFill>
                          <a:schemeClr val="accent6"/>
                        </a:solidFill>
                        <a:latin typeface="Century Gothic" panose="020B0502020202020204" pitchFamily="34" charset="0"/>
                        <a:ea typeface="+mn-ea"/>
                        <a:cs typeface="+mn-cs"/>
                      </a:endParaRPr>
                    </a:p>
                  </a:txBody>
                  <a:tcPr/>
                </a:tc>
                <a:extLst>
                  <a:ext uri="{0D108BD9-81ED-4DB2-BD59-A6C34878D82A}">
                    <a16:rowId xmlns:a16="http://schemas.microsoft.com/office/drawing/2014/main" val="10001"/>
                  </a:ext>
                </a:extLst>
              </a:tr>
              <a:tr h="504056">
                <a:tc>
                  <a:txBody>
                    <a:bodyPr/>
                    <a:lstStyle/>
                    <a:p>
                      <a:pPr algn="ctr"/>
                      <a:r>
                        <a:rPr lang="fr-FR" sz="1800" b="1" kern="1200" dirty="0">
                          <a:solidFill>
                            <a:srgbClr val="0C41A4"/>
                          </a:solidFill>
                          <a:latin typeface="Century Gothic" panose="020B0502020202020204" pitchFamily="34" charset="0"/>
                          <a:ea typeface="+mn-ea"/>
                          <a:cs typeface="+mn-cs"/>
                        </a:rPr>
                        <a:t>30/09/2020</a:t>
                      </a:r>
                    </a:p>
                  </a:txBody>
                  <a:tcPr/>
                </a:tc>
                <a:tc>
                  <a:txBody>
                    <a:bodyPr/>
                    <a:lstStyle/>
                    <a:p>
                      <a:pPr algn="ctr"/>
                      <a:r>
                        <a:rPr lang="fr-FR" sz="1800" b="1" kern="1200" dirty="0">
                          <a:solidFill>
                            <a:srgbClr val="0C41A4"/>
                          </a:solidFill>
                          <a:latin typeface="Century Gothic" panose="020B0502020202020204" pitchFamily="34" charset="0"/>
                          <a:ea typeface="+mn-ea"/>
                          <a:cs typeface="+mn-cs"/>
                        </a:rPr>
                        <a:t>14h-</a:t>
                      </a:r>
                    </a:p>
                  </a:txBody>
                  <a:tcPr/>
                </a:tc>
                <a:tc>
                  <a:txBody>
                    <a:bodyPr/>
                    <a:lstStyle/>
                    <a:p>
                      <a:pPr algn="ctr"/>
                      <a:r>
                        <a:rPr lang="fr-FR" sz="1800" b="1" i="1" kern="1200" dirty="0">
                          <a:solidFill>
                            <a:schemeClr val="accent2"/>
                          </a:solidFill>
                          <a:latin typeface="Century Gothic" panose="020B0502020202020204" pitchFamily="34" charset="0"/>
                          <a:ea typeface="+mn-ea"/>
                          <a:cs typeface="+mn-cs"/>
                        </a:rPr>
                        <a:t>Télémédecine/numérique</a:t>
                      </a:r>
                    </a:p>
                  </a:txBody>
                  <a:tcPr/>
                </a:tc>
                <a:extLst>
                  <a:ext uri="{0D108BD9-81ED-4DB2-BD59-A6C34878D82A}">
                    <a16:rowId xmlns:a16="http://schemas.microsoft.com/office/drawing/2014/main" val="10002"/>
                  </a:ext>
                </a:extLst>
              </a:tr>
              <a:tr h="504056">
                <a:tc>
                  <a:txBody>
                    <a:bodyPr/>
                    <a:lstStyle/>
                    <a:p>
                      <a:pPr algn="ctr"/>
                      <a:r>
                        <a:rPr lang="fr-FR" sz="1800" b="1" kern="1200" dirty="0">
                          <a:solidFill>
                            <a:srgbClr val="0C41A4"/>
                          </a:solidFill>
                          <a:latin typeface="Century Gothic" panose="020B0502020202020204" pitchFamily="34" charset="0"/>
                          <a:ea typeface="+mn-ea"/>
                          <a:cs typeface="+mn-cs"/>
                        </a:rPr>
                        <a:t>14/10/2020</a:t>
                      </a:r>
                    </a:p>
                  </a:txBody>
                  <a:tcPr/>
                </a:tc>
                <a:tc>
                  <a:txBody>
                    <a:bodyPr/>
                    <a:lstStyle/>
                    <a:p>
                      <a:pPr algn="ctr"/>
                      <a:r>
                        <a:rPr lang="fr-FR" sz="1800" b="1" kern="1200" dirty="0">
                          <a:solidFill>
                            <a:srgbClr val="0C41A4"/>
                          </a:solidFill>
                          <a:latin typeface="Century Gothic" panose="020B0502020202020204" pitchFamily="34" charset="0"/>
                          <a:ea typeface="+mn-ea"/>
                          <a:cs typeface="+mn-cs"/>
                        </a:rPr>
                        <a:t>15h-</a:t>
                      </a:r>
                    </a:p>
                  </a:txBody>
                  <a:tcPr/>
                </a:tc>
                <a:tc>
                  <a:txBody>
                    <a:bodyPr/>
                    <a:lstStyle/>
                    <a:p>
                      <a:pPr marL="0" marR="0" indent="0" algn="ctr" defTabSz="790679" rtl="0" eaLnBrk="1" fontAlgn="auto" latinLnBrk="0" hangingPunct="1">
                        <a:lnSpc>
                          <a:spcPct val="100000"/>
                        </a:lnSpc>
                        <a:spcBef>
                          <a:spcPts val="0"/>
                        </a:spcBef>
                        <a:spcAft>
                          <a:spcPts val="0"/>
                        </a:spcAft>
                        <a:buClrTx/>
                        <a:buSzTx/>
                        <a:buFontTx/>
                        <a:buNone/>
                        <a:tabLst/>
                        <a:defRPr/>
                      </a:pPr>
                      <a:r>
                        <a:rPr lang="fr-FR" sz="1800" b="1" i="1" kern="1200" dirty="0">
                          <a:solidFill>
                            <a:schemeClr val="accent2"/>
                          </a:solidFill>
                          <a:latin typeface="Century Gothic" panose="020B0502020202020204" pitchFamily="34" charset="0"/>
                          <a:ea typeface="+mn-ea"/>
                          <a:cs typeface="+mn-cs"/>
                        </a:rPr>
                        <a:t>Accès</a:t>
                      </a:r>
                      <a:r>
                        <a:rPr lang="fr-FR" sz="1800" b="1" i="1" kern="1200" baseline="0" dirty="0">
                          <a:solidFill>
                            <a:schemeClr val="accent2"/>
                          </a:solidFill>
                          <a:latin typeface="Century Gothic" panose="020B0502020202020204" pitchFamily="34" charset="0"/>
                          <a:ea typeface="+mn-ea"/>
                          <a:cs typeface="+mn-cs"/>
                        </a:rPr>
                        <a:t> aux soins </a:t>
                      </a:r>
                      <a:r>
                        <a:rPr lang="fr-FR" sz="1800" b="1" i="1" kern="1200" dirty="0">
                          <a:solidFill>
                            <a:schemeClr val="accent2"/>
                          </a:solidFill>
                          <a:latin typeface="Century Gothic" panose="020B0502020202020204" pitchFamily="34" charset="0"/>
                          <a:ea typeface="+mn-ea"/>
                          <a:cs typeface="+mn-cs"/>
                        </a:rPr>
                        <a:t>/Qualité-pertinence</a:t>
                      </a:r>
                      <a:endParaRPr lang="fr-FR" sz="1800" b="1" kern="1200" dirty="0">
                        <a:solidFill>
                          <a:schemeClr val="accent2"/>
                        </a:solidFill>
                        <a:latin typeface="Century Gothic" panose="020B0502020202020204" pitchFamily="34" charset="0"/>
                        <a:ea typeface="+mn-ea"/>
                        <a:cs typeface="+mn-cs"/>
                      </a:endParaRPr>
                    </a:p>
                  </a:txBody>
                  <a:tcPr/>
                </a:tc>
                <a:extLst>
                  <a:ext uri="{0D108BD9-81ED-4DB2-BD59-A6C34878D82A}">
                    <a16:rowId xmlns:a16="http://schemas.microsoft.com/office/drawing/2014/main" val="10003"/>
                  </a:ext>
                </a:extLst>
              </a:tr>
              <a:tr h="504056">
                <a:tc>
                  <a:txBody>
                    <a:bodyPr/>
                    <a:lstStyle/>
                    <a:p>
                      <a:pPr algn="ctr"/>
                      <a:r>
                        <a:rPr lang="fr-FR" sz="1800" b="1" kern="1200" dirty="0">
                          <a:solidFill>
                            <a:srgbClr val="0C41A4"/>
                          </a:solidFill>
                          <a:latin typeface="Century Gothic" panose="020B0502020202020204" pitchFamily="34" charset="0"/>
                          <a:ea typeface="+mn-ea"/>
                          <a:cs typeface="+mn-cs"/>
                        </a:rPr>
                        <a:t>12/11/2020 </a:t>
                      </a:r>
                    </a:p>
                  </a:txBody>
                  <a:tcPr/>
                </a:tc>
                <a:tc>
                  <a:txBody>
                    <a:bodyPr/>
                    <a:lstStyle/>
                    <a:p>
                      <a:pPr algn="ctr"/>
                      <a:r>
                        <a:rPr lang="fr-FR" sz="1800" b="1" kern="1200" dirty="0">
                          <a:solidFill>
                            <a:srgbClr val="0C41A4"/>
                          </a:solidFill>
                          <a:latin typeface="Century Gothic" panose="020B0502020202020204" pitchFamily="34" charset="0"/>
                          <a:ea typeface="+mn-ea"/>
                          <a:cs typeface="+mn-cs"/>
                        </a:rPr>
                        <a:t>16h30-</a:t>
                      </a:r>
                    </a:p>
                  </a:txBody>
                  <a:tcPr/>
                </a:tc>
                <a:tc>
                  <a:txBody>
                    <a:bodyPr/>
                    <a:lstStyle/>
                    <a:p>
                      <a:pPr marL="0" marR="0" indent="0" algn="ctr" defTabSz="790679" rtl="0" eaLnBrk="1" fontAlgn="auto" latinLnBrk="0" hangingPunct="1">
                        <a:lnSpc>
                          <a:spcPct val="100000"/>
                        </a:lnSpc>
                        <a:spcBef>
                          <a:spcPts val="0"/>
                        </a:spcBef>
                        <a:spcAft>
                          <a:spcPts val="0"/>
                        </a:spcAft>
                        <a:buClrTx/>
                        <a:buSzTx/>
                        <a:buFontTx/>
                        <a:buNone/>
                        <a:tabLst/>
                        <a:defRPr/>
                      </a:pPr>
                      <a:r>
                        <a:rPr lang="fr-FR" sz="1800" b="1" i="1" kern="1200" dirty="0">
                          <a:solidFill>
                            <a:schemeClr val="accent2"/>
                          </a:solidFill>
                          <a:latin typeface="Century Gothic" panose="020B0502020202020204" pitchFamily="34" charset="0"/>
                          <a:ea typeface="+mn-ea"/>
                          <a:cs typeface="+mn-cs"/>
                        </a:rPr>
                        <a:t>Tous les sujets (2eme tour)</a:t>
                      </a:r>
                      <a:endParaRPr lang="fr-FR" sz="1800" b="1" kern="1200" dirty="0">
                        <a:solidFill>
                          <a:schemeClr val="accent2"/>
                        </a:solidFill>
                        <a:latin typeface="Century Gothic" panose="020B0502020202020204" pitchFamily="34" charset="0"/>
                        <a:ea typeface="+mn-ea"/>
                        <a:cs typeface="+mn-cs"/>
                      </a:endParaRPr>
                    </a:p>
                  </a:txBody>
                  <a:tcPr/>
                </a:tc>
                <a:extLst>
                  <a:ext uri="{0D108BD9-81ED-4DB2-BD59-A6C34878D82A}">
                    <a16:rowId xmlns:a16="http://schemas.microsoft.com/office/drawing/2014/main" val="10004"/>
                  </a:ext>
                </a:extLst>
              </a:tr>
              <a:tr h="504056">
                <a:tc>
                  <a:txBody>
                    <a:bodyPr/>
                    <a:lstStyle/>
                    <a:p>
                      <a:pPr algn="ctr"/>
                      <a:r>
                        <a:rPr lang="fr-FR" sz="1800" b="1" kern="1200" dirty="0">
                          <a:solidFill>
                            <a:srgbClr val="0C41A4"/>
                          </a:solidFill>
                          <a:latin typeface="Century Gothic" panose="020B0502020202020204" pitchFamily="34" charset="0"/>
                          <a:ea typeface="+mn-ea"/>
                          <a:cs typeface="+mn-cs"/>
                        </a:rPr>
                        <a:t>25/11/2020</a:t>
                      </a:r>
                    </a:p>
                  </a:txBody>
                  <a:tcPr/>
                </a:tc>
                <a:tc>
                  <a:txBody>
                    <a:bodyPr/>
                    <a:lstStyle/>
                    <a:p>
                      <a:pPr algn="ctr"/>
                      <a:r>
                        <a:rPr lang="fr-FR" sz="1800" b="1" kern="1200" dirty="0">
                          <a:solidFill>
                            <a:srgbClr val="0C41A4"/>
                          </a:solidFill>
                          <a:latin typeface="Century Gothic" panose="020B0502020202020204" pitchFamily="34" charset="0"/>
                          <a:ea typeface="+mn-ea"/>
                          <a:cs typeface="+mn-cs"/>
                        </a:rPr>
                        <a:t>10h30-</a:t>
                      </a:r>
                    </a:p>
                  </a:txBody>
                  <a:tcPr/>
                </a:tc>
                <a:tc>
                  <a:txBody>
                    <a:bodyPr/>
                    <a:lstStyle/>
                    <a:p>
                      <a:pPr marL="0" marR="0" indent="0" algn="ctr" defTabSz="790679" rtl="0" eaLnBrk="1" fontAlgn="auto" latinLnBrk="0" hangingPunct="1">
                        <a:lnSpc>
                          <a:spcPct val="100000"/>
                        </a:lnSpc>
                        <a:spcBef>
                          <a:spcPts val="0"/>
                        </a:spcBef>
                        <a:spcAft>
                          <a:spcPts val="0"/>
                        </a:spcAft>
                        <a:buClrTx/>
                        <a:buSzTx/>
                        <a:buFontTx/>
                        <a:buNone/>
                        <a:tabLst/>
                        <a:defRPr/>
                      </a:pPr>
                      <a:r>
                        <a:rPr lang="fr-FR" sz="1800" b="1" i="1" kern="1200" dirty="0">
                          <a:solidFill>
                            <a:schemeClr val="accent2"/>
                          </a:solidFill>
                          <a:latin typeface="Century Gothic" panose="020B0502020202020204" pitchFamily="34" charset="0"/>
                          <a:ea typeface="+mn-ea"/>
                          <a:cs typeface="+mn-cs"/>
                        </a:rPr>
                        <a:t>Tous les sujets (2eme tour et finalisation)</a:t>
                      </a:r>
                    </a:p>
                    <a:p>
                      <a:pPr algn="ctr"/>
                      <a:endParaRPr lang="fr-FR" sz="1800" b="1" kern="1200" dirty="0">
                        <a:solidFill>
                          <a:schemeClr val="accent2"/>
                        </a:solidFill>
                        <a:latin typeface="Century Gothic" panose="020B0502020202020204" pitchFamily="34" charset="0"/>
                        <a:ea typeface="+mn-ea"/>
                        <a:cs typeface="+mn-cs"/>
                      </a:endParaRPr>
                    </a:p>
                  </a:txBody>
                  <a:tcPr/>
                </a:tc>
                <a:extLst>
                  <a:ext uri="{0D108BD9-81ED-4DB2-BD59-A6C34878D82A}">
                    <a16:rowId xmlns:a16="http://schemas.microsoft.com/office/drawing/2014/main" val="10005"/>
                  </a:ext>
                </a:extLst>
              </a:tr>
              <a:tr h="504056">
                <a:tc gridSpan="3">
                  <a:txBody>
                    <a:bodyPr/>
                    <a:lstStyle/>
                    <a:p>
                      <a:pPr algn="ctr"/>
                      <a:endParaRPr lang="fr-FR" sz="1800" b="1" kern="1200" dirty="0">
                        <a:solidFill>
                          <a:srgbClr val="0C41A4"/>
                        </a:solidFill>
                        <a:latin typeface="Century Gothic" panose="020B0502020202020204" pitchFamily="34" charset="0"/>
                        <a:ea typeface="+mn-ea"/>
                        <a:cs typeface="+mn-cs"/>
                      </a:endParaRPr>
                    </a:p>
                  </a:txBody>
                  <a:tcPr/>
                </a:tc>
                <a:tc hMerge="1">
                  <a:txBody>
                    <a:bodyPr/>
                    <a:lstStyle/>
                    <a:p>
                      <a:endParaRPr lang="fr-FR" dirty="0"/>
                    </a:p>
                  </a:txBody>
                  <a:tcPr/>
                </a:tc>
                <a:tc hMerge="1">
                  <a:txBody>
                    <a:bodyPr/>
                    <a:lstStyle/>
                    <a:p>
                      <a:pPr algn="ctr"/>
                      <a:endParaRPr lang="fr-FR" sz="1800" b="1" kern="1200" dirty="0">
                        <a:solidFill>
                          <a:srgbClr val="0C41A4"/>
                        </a:solidFill>
                        <a:latin typeface="Century Gothic" panose="020B0502020202020204" pitchFamily="34" charset="0"/>
                        <a:ea typeface="+mn-ea"/>
                        <a:cs typeface="+mn-cs"/>
                      </a:endParaRPr>
                    </a:p>
                  </a:txBody>
                  <a:tcPr/>
                </a:tc>
                <a:extLst>
                  <a:ext uri="{0D108BD9-81ED-4DB2-BD59-A6C34878D82A}">
                    <a16:rowId xmlns:a16="http://schemas.microsoft.com/office/drawing/2014/main" val="10006"/>
                  </a:ext>
                </a:extLst>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0"/>
            <a:ext cx="536575"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9112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92075" y="879350"/>
            <a:ext cx="8584381" cy="5400005"/>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Font typeface="Wingdings" pitchFamily="2" charset="2"/>
              <a:buChar char="§"/>
              <a:defRPr sz="20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2"/>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accent2"/>
                </a:solidFill>
                <a:latin typeface="+mn-lt"/>
              </a:defRPr>
            </a:lvl5pPr>
            <a:lvl6pPr marL="2514600" indent="-228600" algn="l" rtl="0" fontAlgn="base">
              <a:spcBef>
                <a:spcPct val="20000"/>
              </a:spcBef>
              <a:spcAft>
                <a:spcPct val="0"/>
              </a:spcAft>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Font typeface="Wingdings" pitchFamily="2" charset="2"/>
              <a:buChar char="§"/>
              <a:defRPr sz="2000">
                <a:solidFill>
                  <a:schemeClr val="accent2"/>
                </a:solidFill>
                <a:latin typeface="+mn-lt"/>
              </a:defRPr>
            </a:lvl9pPr>
          </a:lstStyle>
          <a:p>
            <a:pPr marL="457200" lvl="1" indent="0" algn="just" eaLnBrk="1" hangingPunct="1">
              <a:lnSpc>
                <a:spcPct val="90000"/>
              </a:lnSpc>
              <a:buFontTx/>
              <a:buNone/>
              <a:defRPr/>
            </a:pPr>
            <a:endParaRPr lang="fr-FR" sz="2800" b="1" kern="0" dirty="0">
              <a:solidFill>
                <a:srgbClr val="333399"/>
              </a:solidFill>
              <a:latin typeface="Century Gothic"/>
            </a:endParaRPr>
          </a:p>
          <a:p>
            <a:pPr marL="457200" lvl="1" indent="0" algn="just" eaLnBrk="1" hangingPunct="1">
              <a:lnSpc>
                <a:spcPct val="90000"/>
              </a:lnSpc>
              <a:buFontTx/>
              <a:buNone/>
              <a:defRPr/>
            </a:pPr>
            <a:endParaRPr lang="fr-FR" sz="2800" b="1" kern="0" dirty="0">
              <a:solidFill>
                <a:srgbClr val="333399"/>
              </a:solidFill>
              <a:latin typeface="Century Gothic"/>
            </a:endParaRPr>
          </a:p>
          <a:p>
            <a:pPr marL="457200" lvl="1" indent="0" algn="ctr" eaLnBrk="1" hangingPunct="1">
              <a:lnSpc>
                <a:spcPct val="90000"/>
              </a:lnSpc>
              <a:buNone/>
              <a:defRPr/>
            </a:pPr>
            <a:r>
              <a:rPr lang="fr-FR" sz="3200" b="1" kern="0" dirty="0">
                <a:solidFill>
                  <a:srgbClr val="333399"/>
                </a:solidFill>
                <a:latin typeface="Century Gothic"/>
              </a:rPr>
              <a:t>2. Pistes </a:t>
            </a:r>
            <a:r>
              <a:rPr lang="fr-FR" sz="3200" b="1" dirty="0"/>
              <a:t>de travail sur les soins non programmés</a:t>
            </a:r>
          </a:p>
          <a:p>
            <a:pPr marL="457200" lvl="1" indent="0" algn="ctr" eaLnBrk="1" hangingPunct="1">
              <a:lnSpc>
                <a:spcPct val="90000"/>
              </a:lnSpc>
              <a:buFontTx/>
              <a:buNone/>
              <a:defRPr/>
            </a:pPr>
            <a:endParaRPr lang="fr-FR" sz="3200" kern="0" dirty="0">
              <a:solidFill>
                <a:srgbClr val="333399"/>
              </a:solidFill>
              <a:latin typeface="Century Gothic"/>
            </a:endParaRPr>
          </a:p>
          <a:p>
            <a:pPr marL="0" indent="0" algn="just" eaLnBrk="1" hangingPunct="1">
              <a:lnSpc>
                <a:spcPct val="90000"/>
              </a:lnSpc>
              <a:buFont typeface="Wingdings" pitchFamily="2" charset="2"/>
              <a:buNone/>
              <a:defRPr/>
            </a:pPr>
            <a:endParaRPr lang="fr-FR" altLang="fr-FR" sz="2800" b="1" kern="0" dirty="0">
              <a:solidFill>
                <a:srgbClr val="333399"/>
              </a:solidFill>
              <a:latin typeface="Century Gothic"/>
            </a:endParaRPr>
          </a:p>
        </p:txBody>
      </p:sp>
      <p:sp>
        <p:nvSpPr>
          <p:cNvPr id="15364" name="Espace réservé du numéro de diapositive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93D138A-910D-4B8B-BD29-BA010AD8171E}" type="slidenum">
              <a:rPr lang="fr-FR" altLang="fr-FR" smtClean="0">
                <a:solidFill>
                  <a:srgbClr val="4993D7"/>
                </a:solidFill>
              </a:rPr>
              <a:pPr eaLnBrk="1" hangingPunct="1"/>
              <a:t>11</a:t>
            </a:fld>
            <a:endParaRPr lang="fr-FR" altLang="fr-FR" dirty="0">
              <a:solidFill>
                <a:srgbClr val="4993D7"/>
              </a:solidFill>
            </a:endParaRPr>
          </a:p>
        </p:txBody>
      </p:sp>
      <p:pic>
        <p:nvPicPr>
          <p:cNvPr id="4" name="Picture 2" descr="C:\Users\LOISEL-30188\Pictures\Icons ppt\servic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2852936"/>
            <a:ext cx="1512168" cy="1512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4646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6512" y="908720"/>
            <a:ext cx="9144000" cy="1469778"/>
          </a:xfrm>
        </p:spPr>
        <p:txBody>
          <a:bodyPr/>
          <a:lstStyle/>
          <a:p>
            <a:r>
              <a:rPr lang="fr-FR" dirty="0"/>
              <a:t>Valoriser l’engagement des médecins libéraux dans la prise en charge des soins non programmés</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4005064"/>
            <a:ext cx="1701552" cy="1701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40860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850" y="620688"/>
            <a:ext cx="8496300" cy="5616575"/>
          </a:xfrm>
        </p:spPr>
        <p:txBody>
          <a:bodyPr/>
          <a:lstStyle/>
          <a:p>
            <a:r>
              <a:rPr lang="fr-FR" sz="1800" b="0" dirty="0"/>
              <a:t>251 millions de consultations en médecine générale dont 5,6 millions </a:t>
            </a:r>
          </a:p>
          <a:p>
            <a:pPr marL="0" indent="0">
              <a:buNone/>
            </a:pPr>
            <a:r>
              <a:rPr lang="fr-FR" sz="1800" b="0" dirty="0"/>
              <a:t>de PDSA </a:t>
            </a:r>
            <a:r>
              <a:rPr lang="fr-FR" sz="1800" b="0" i="1" dirty="0"/>
              <a:t>- </a:t>
            </a:r>
            <a:r>
              <a:rPr lang="fr-FR" sz="1800" b="0" dirty="0"/>
              <a:t>entre 25% et 40% de consultations pour soins non programmés</a:t>
            </a:r>
            <a:endParaRPr lang="fr-FR" sz="1000" b="0" i="1" dirty="0"/>
          </a:p>
          <a:p>
            <a:r>
              <a:rPr lang="fr-FR" sz="1800" b="0" dirty="0"/>
              <a:t> 43 % des passages aux urgences relèveraient d’une prise en charge en ville, dont 29% par un MG sans plateau technique</a:t>
            </a:r>
          </a:p>
          <a:p>
            <a:r>
              <a:rPr lang="fr-FR" sz="1800" b="0" dirty="0"/>
              <a:t>75 % des passages aux urgences ont lieu entre 8h et 20h les jours de semaine (pics début matinée et début après-midi, moindre activité entre 20h et 8h et week-end)</a:t>
            </a:r>
            <a:endParaRPr lang="fr-FR" sz="1000" b="0" dirty="0"/>
          </a:p>
          <a:p>
            <a:pPr algn="just">
              <a:buClr>
                <a:srgbClr val="99CC00"/>
              </a:buClr>
            </a:pPr>
            <a:r>
              <a:rPr lang="fr-FR" sz="1800" b="0" dirty="0"/>
              <a:t>Le nombre de passages </a:t>
            </a:r>
            <a:r>
              <a:rPr lang="fr-FR" sz="1800" dirty="0"/>
              <a:t>annuels aux urgences a doublé en 20 ans</a:t>
            </a:r>
            <a:r>
              <a:rPr lang="fr-FR" sz="1800" b="0" dirty="0"/>
              <a:t> (de 10 à 21 millions de recours annuels) </a:t>
            </a:r>
          </a:p>
          <a:p>
            <a:pPr algn="just">
              <a:buClr>
                <a:srgbClr val="99CC00"/>
              </a:buClr>
            </a:pPr>
            <a:endParaRPr lang="fr-FR" sz="1800" b="0" dirty="0"/>
          </a:p>
          <a:p>
            <a:pPr lvl="0"/>
            <a:r>
              <a:rPr lang="fr-FR" sz="1800" dirty="0"/>
              <a:t>Le Ministre de la Santé souhaite la mise en place du Service d’Accès aux Soins (SAS) reposant sur un partenariat entre les professionnels hospitaliers et les professionnels libéraux.</a:t>
            </a:r>
          </a:p>
          <a:p>
            <a:endParaRPr lang="fr-FR" sz="1800" b="0" dirty="0">
              <a:solidFill>
                <a:srgbClr val="FF0000"/>
              </a:solidFill>
            </a:endParaRPr>
          </a:p>
          <a:p>
            <a:pPr marL="0" indent="0">
              <a:buNone/>
            </a:pPr>
            <a:endParaRPr lang="fr-FR" sz="1800" b="0" dirty="0">
              <a:solidFill>
                <a:srgbClr val="FF0000"/>
              </a:solidFill>
            </a:endParaRPr>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8424" y="269205"/>
            <a:ext cx="783531" cy="7835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3"/>
          <p:cNvSpPr txBox="1">
            <a:spLocks noChangeArrowheads="1"/>
          </p:cNvSpPr>
          <p:nvPr/>
        </p:nvSpPr>
        <p:spPr bwMode="auto">
          <a:xfrm>
            <a:off x="-11981" y="8930"/>
            <a:ext cx="9120188" cy="539750"/>
          </a:xfrm>
          <a:prstGeom prst="rect">
            <a:avLst/>
          </a:prstGeom>
          <a:noFill/>
          <a:ln w="28575">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Font typeface="Wingdings" pitchFamily="2" charset="2"/>
              <a:buChar char="§"/>
              <a:defRPr sz="20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2"/>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accent2"/>
                </a:solidFill>
                <a:latin typeface="+mn-lt"/>
              </a:defRPr>
            </a:lvl5pPr>
            <a:lvl6pPr marL="2514600" indent="-228600" algn="l" rtl="0" fontAlgn="base">
              <a:spcBef>
                <a:spcPct val="20000"/>
              </a:spcBef>
              <a:spcAft>
                <a:spcPct val="0"/>
              </a:spcAft>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Font typeface="Wingdings" pitchFamily="2" charset="2"/>
              <a:buChar char="§"/>
              <a:defRPr sz="2000">
                <a:solidFill>
                  <a:schemeClr val="accent2"/>
                </a:solidFill>
                <a:latin typeface="+mn-lt"/>
              </a:defRPr>
            </a:lvl9pPr>
          </a:lstStyle>
          <a:p>
            <a:pPr marL="0" indent="0">
              <a:buNone/>
            </a:pPr>
            <a:r>
              <a:rPr lang="fr-FR" sz="2400" b="1" kern="0" dirty="0">
                <a:solidFill>
                  <a:srgbClr val="00B0F0"/>
                </a:solidFill>
                <a:latin typeface="Century Gothic"/>
              </a:rPr>
              <a:t>Données de contexte des soins non programmés et urgents</a:t>
            </a:r>
          </a:p>
        </p:txBody>
      </p:sp>
      <p:sp>
        <p:nvSpPr>
          <p:cNvPr id="7" name="Espace réservé du numéro de diapositive 6"/>
          <p:cNvSpPr>
            <a:spLocks noGrp="1"/>
          </p:cNvSpPr>
          <p:nvPr>
            <p:ph type="sldNum" sz="quarter" idx="10"/>
          </p:nvPr>
        </p:nvSpPr>
        <p:spPr/>
        <p:txBody>
          <a:bodyPr/>
          <a:lstStyle/>
          <a:p>
            <a:pPr>
              <a:defRPr/>
            </a:pPr>
            <a:fld id="{C3836CD6-8EF6-433F-91A2-C23AF0A81EF0}" type="slidenum">
              <a:rPr lang="fr-FR" smtClean="0"/>
              <a:pPr>
                <a:defRPr/>
              </a:pPr>
              <a:t>13</a:t>
            </a:fld>
            <a:endParaRPr lang="fr-FR"/>
          </a:p>
        </p:txBody>
      </p:sp>
    </p:spTree>
    <p:extLst>
      <p:ext uri="{BB962C8B-B14F-4D97-AF65-F5344CB8AC3E}">
        <p14:creationId xmlns:p14="http://schemas.microsoft.com/office/powerpoint/2010/main" val="2503843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lvl="0" indent="0" algn="just">
              <a:buClr>
                <a:srgbClr val="99CC00"/>
              </a:buClr>
              <a:buNone/>
            </a:pPr>
            <a:endParaRPr lang="fr-FR" sz="1800" b="0" dirty="0"/>
          </a:p>
          <a:p>
            <a:pPr marL="0" lvl="0" indent="0" algn="just">
              <a:buClr>
                <a:srgbClr val="99CC00"/>
              </a:buClr>
              <a:buNone/>
            </a:pPr>
            <a:r>
              <a:rPr lang="fr-FR" sz="1800" dirty="0"/>
              <a:t>Le SAS</a:t>
            </a:r>
            <a:r>
              <a:rPr lang="fr-FR" sz="1800" b="0" dirty="0"/>
              <a:t>, articulé autour :</a:t>
            </a:r>
          </a:p>
          <a:p>
            <a:pPr lvl="0" algn="just">
              <a:buClr>
                <a:srgbClr val="99CC00"/>
              </a:buClr>
              <a:buFontTx/>
              <a:buChar char="-"/>
            </a:pPr>
            <a:r>
              <a:rPr lang="fr-FR" sz="1800" b="0" dirty="0"/>
              <a:t>d’une plateforme digitale </a:t>
            </a:r>
          </a:p>
          <a:p>
            <a:pPr lvl="0" algn="just">
              <a:buClr>
                <a:srgbClr val="99CC00"/>
              </a:buClr>
              <a:buFontTx/>
              <a:buChar char="-"/>
            </a:pPr>
            <a:r>
              <a:rPr lang="fr-FR" sz="1800" b="0" dirty="0"/>
              <a:t>et d’une prise en charge unique des appels, </a:t>
            </a:r>
          </a:p>
          <a:p>
            <a:pPr lvl="0" algn="just">
              <a:buClr>
                <a:srgbClr val="99CC00"/>
              </a:buClr>
              <a:buFontTx/>
              <a:buChar char="-"/>
            </a:pPr>
            <a:endParaRPr lang="fr-FR" sz="1800" b="0" dirty="0"/>
          </a:p>
          <a:p>
            <a:pPr marL="0" lvl="0" indent="0" algn="just">
              <a:buClr>
                <a:srgbClr val="99CC00"/>
              </a:buClr>
              <a:buNone/>
            </a:pPr>
            <a:r>
              <a:rPr lang="fr-FR" sz="1800" dirty="0"/>
              <a:t>vise à assurer au patient, </a:t>
            </a:r>
            <a:r>
              <a:rPr lang="fr-FR" sz="1800" b="0" dirty="0"/>
              <a:t>lors de l’absence de son médecin traitant</a:t>
            </a:r>
            <a:r>
              <a:rPr lang="fr-FR" sz="1800" dirty="0"/>
              <a:t>, un contact unique dans sa demande de conseils, d’avis et de gestion de ses problèmes de santé que ce soit en urgence, en soins non programmés, de jour comme de nuit.</a:t>
            </a:r>
          </a:p>
          <a:p>
            <a:pPr marL="0" lvl="0" indent="0" algn="just">
              <a:buClr>
                <a:srgbClr val="99CC00"/>
              </a:buClr>
              <a:buNone/>
            </a:pPr>
            <a:endParaRPr lang="fr-FR" sz="1800" b="0" dirty="0"/>
          </a:p>
          <a:p>
            <a:pPr marL="0" lvl="0" indent="0">
              <a:buClr>
                <a:srgbClr val="99CC00"/>
              </a:buClr>
              <a:buNone/>
            </a:pPr>
            <a:r>
              <a:rPr lang="fr-FR" sz="1800" dirty="0"/>
              <a:t>Les principes posés par le Ministère de la Santé</a:t>
            </a:r>
          </a:p>
          <a:p>
            <a:pPr lvl="0">
              <a:buClr>
                <a:srgbClr val="99CC00"/>
              </a:buClr>
              <a:buFontTx/>
              <a:buChar char="-"/>
            </a:pPr>
            <a:r>
              <a:rPr lang="fr-FR" sz="1800" b="0" dirty="0"/>
              <a:t>Une </a:t>
            </a:r>
            <a:r>
              <a:rPr lang="fr-FR" sz="1800" dirty="0"/>
              <a:t>articulation forte entre les acteurs de la médecine de ville, les professionnels de l’urgence hospitalière et les SAMU</a:t>
            </a:r>
          </a:p>
          <a:p>
            <a:pPr lvl="0">
              <a:buClr>
                <a:srgbClr val="99CC00"/>
              </a:buClr>
              <a:buFontTx/>
              <a:buChar char="-"/>
            </a:pPr>
            <a:r>
              <a:rPr lang="fr-FR" sz="1800" dirty="0"/>
              <a:t>Des services minimums obligatoires </a:t>
            </a:r>
            <a:r>
              <a:rPr lang="fr-FR" sz="1800" b="0" dirty="0">
                <a:solidFill>
                  <a:schemeClr val="accent6"/>
                </a:solidFill>
              </a:rPr>
              <a:t>(régulation médicale d’aide médicale urgente, régulation médicale de médecine générale en articulation avec PDSA, délivrance de conseils médicaux par le médecin urgentiste ou le médecin généraliste de la régulation médicale avec possibilité de prendre RDV en ville rapidement, identification et orientation vers pharmacie de garde) </a:t>
            </a:r>
          </a:p>
          <a:p>
            <a:pPr>
              <a:buClr>
                <a:srgbClr val="99CC00"/>
              </a:buClr>
              <a:buFontTx/>
              <a:buChar char="-"/>
            </a:pPr>
            <a:endParaRPr lang="fr-FR" sz="1800" b="0" dirty="0">
              <a:solidFill>
                <a:srgbClr val="FF0000"/>
              </a:solidFill>
            </a:endParaRPr>
          </a:p>
          <a:p>
            <a:pPr lvl="0">
              <a:buClr>
                <a:srgbClr val="99CC00"/>
              </a:buClr>
              <a:buFontTx/>
              <a:buChar char="-"/>
            </a:pPr>
            <a:endParaRPr lang="fr-FR" sz="1800" b="0" dirty="0"/>
          </a:p>
          <a:p>
            <a:pPr marL="0" lvl="0" indent="0">
              <a:buClr>
                <a:srgbClr val="99CC00"/>
              </a:buClr>
              <a:buNone/>
            </a:pPr>
            <a:endParaRPr lang="fr-FR" sz="1800" b="0" dirty="0"/>
          </a:p>
          <a:p>
            <a:endParaRPr lang="fr-FR" dirty="0"/>
          </a:p>
        </p:txBody>
      </p:sp>
      <p:pic>
        <p:nvPicPr>
          <p:cNvPr id="4" name="Picture 3" descr="2019122_PictoGDR_Plan de travail 1 copi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2626"/>
            <a:ext cx="899592" cy="900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space réservé du numéro de diapositive 4"/>
          <p:cNvSpPr>
            <a:spLocks noGrp="1"/>
          </p:cNvSpPr>
          <p:nvPr>
            <p:ph type="sldNum" sz="quarter" idx="10"/>
          </p:nvPr>
        </p:nvSpPr>
        <p:spPr/>
        <p:txBody>
          <a:bodyPr/>
          <a:lstStyle/>
          <a:p>
            <a:pPr>
              <a:defRPr/>
            </a:pPr>
            <a:fld id="{C3836CD6-8EF6-433F-91A2-C23AF0A81EF0}" type="slidenum">
              <a:rPr lang="fr-FR" smtClean="0"/>
              <a:pPr>
                <a:defRPr/>
              </a:pPr>
              <a:t>14</a:t>
            </a:fld>
            <a:endParaRPr lang="fr-FR"/>
          </a:p>
        </p:txBody>
      </p:sp>
      <p:sp>
        <p:nvSpPr>
          <p:cNvPr id="8" name="Titre 1"/>
          <p:cNvSpPr>
            <a:spLocks noGrp="1"/>
          </p:cNvSpPr>
          <p:nvPr>
            <p:ph type="title"/>
          </p:nvPr>
        </p:nvSpPr>
        <p:spPr>
          <a:xfrm>
            <a:off x="180528" y="0"/>
            <a:ext cx="9144000" cy="555625"/>
          </a:xfrm>
        </p:spPr>
        <p:txBody>
          <a:bodyPr/>
          <a:lstStyle/>
          <a:p>
            <a:r>
              <a:rPr lang="fr-FR" sz="2400" dirty="0">
                <a:solidFill>
                  <a:srgbClr val="00B0F0"/>
                </a:solidFill>
                <a:latin typeface="Century Gothic"/>
                <a:ea typeface="+mn-ea"/>
                <a:cs typeface="+mn-cs"/>
              </a:rPr>
              <a:t>Principes du Service d’Accès aux Soins</a:t>
            </a:r>
            <a:endParaRPr lang="fr-FR" sz="2400" dirty="0">
              <a:solidFill>
                <a:srgbClr val="FF0000"/>
              </a:solidFill>
              <a:latin typeface="Century Gothic"/>
              <a:ea typeface="+mn-ea"/>
              <a:cs typeface="+mn-cs"/>
            </a:endParaRPr>
          </a:p>
        </p:txBody>
      </p:sp>
    </p:spTree>
    <p:extLst>
      <p:ext uri="{BB962C8B-B14F-4D97-AF65-F5344CB8AC3E}">
        <p14:creationId xmlns:p14="http://schemas.microsoft.com/office/powerpoint/2010/main" val="1618088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buClr>
                <a:srgbClr val="99CC00"/>
              </a:buClr>
              <a:buNone/>
            </a:pPr>
            <a:r>
              <a:rPr lang="fr-FR" sz="1800" dirty="0">
                <a:solidFill>
                  <a:schemeClr val="accent6"/>
                </a:solidFill>
              </a:rPr>
              <a:t>Les recommandations du Ministère de la Santé dans ses lignes directrices  :</a:t>
            </a:r>
          </a:p>
          <a:p>
            <a:pPr marL="0" indent="0">
              <a:buClr>
                <a:srgbClr val="99CC00"/>
              </a:buClr>
              <a:buNone/>
            </a:pPr>
            <a:endParaRPr lang="fr-FR" sz="1800" dirty="0">
              <a:solidFill>
                <a:schemeClr val="accent6"/>
              </a:solidFill>
            </a:endParaRPr>
          </a:p>
          <a:p>
            <a:pPr>
              <a:buClr>
                <a:srgbClr val="99CC00"/>
              </a:buClr>
              <a:buFontTx/>
              <a:buChar char="-"/>
            </a:pPr>
            <a:r>
              <a:rPr lang="fr-FR" sz="1800" b="0" dirty="0">
                <a:solidFill>
                  <a:schemeClr val="accent6"/>
                </a:solidFill>
              </a:rPr>
              <a:t>Un </a:t>
            </a:r>
            <a:r>
              <a:rPr lang="fr-FR" sz="1800" dirty="0">
                <a:solidFill>
                  <a:schemeClr val="accent6"/>
                </a:solidFill>
              </a:rPr>
              <a:t>numéro d’appel unique</a:t>
            </a:r>
            <a:r>
              <a:rPr lang="fr-FR" sz="1800" b="0" dirty="0">
                <a:solidFill>
                  <a:schemeClr val="accent6"/>
                </a:solidFill>
              </a:rPr>
              <a:t> pour les patients avec possibilité de  maintien d’autres numéros locaux déjà mis en place</a:t>
            </a:r>
          </a:p>
          <a:p>
            <a:pPr>
              <a:buClr>
                <a:srgbClr val="99CC00"/>
              </a:buClr>
              <a:buFontTx/>
              <a:buChar char="-"/>
            </a:pPr>
            <a:endParaRPr lang="fr-FR" sz="1800" b="0" dirty="0">
              <a:solidFill>
                <a:schemeClr val="accent6"/>
              </a:solidFill>
            </a:endParaRPr>
          </a:p>
          <a:p>
            <a:pPr>
              <a:buClr>
                <a:srgbClr val="99CC00"/>
              </a:buClr>
              <a:buFontTx/>
              <a:buChar char="-"/>
            </a:pPr>
            <a:r>
              <a:rPr lang="fr-FR" sz="1800" b="0" dirty="0">
                <a:solidFill>
                  <a:schemeClr val="accent6"/>
                </a:solidFill>
              </a:rPr>
              <a:t>Pas de substitution du SAS au lien direct entre le patient et son médecin traitant ou avec une organisation collective des médecins ville pour l’accès aux soins non programmés</a:t>
            </a:r>
          </a:p>
          <a:p>
            <a:pPr>
              <a:buClr>
                <a:srgbClr val="99CC00"/>
              </a:buClr>
              <a:buFontTx/>
              <a:buChar char="-"/>
            </a:pPr>
            <a:endParaRPr lang="fr-FR" sz="1800" b="0" dirty="0">
              <a:solidFill>
                <a:schemeClr val="accent6"/>
              </a:solidFill>
            </a:endParaRPr>
          </a:p>
          <a:p>
            <a:pPr>
              <a:buClr>
                <a:srgbClr val="99CC00"/>
              </a:buClr>
              <a:buFontTx/>
              <a:buChar char="-"/>
            </a:pPr>
            <a:r>
              <a:rPr lang="fr-FR" sz="1800" b="0" dirty="0">
                <a:solidFill>
                  <a:schemeClr val="accent6"/>
                </a:solidFill>
              </a:rPr>
              <a:t>Le SAS est un niveau de réponse supplémentaire, conjoint entre médecine de ville et médecine hospitalière, pour répondre au patient qui n’a pas trouvé de réponse</a:t>
            </a:r>
          </a:p>
          <a:p>
            <a:pPr marL="0" indent="0">
              <a:buClr>
                <a:srgbClr val="99CC00"/>
              </a:buClr>
              <a:buNone/>
            </a:pPr>
            <a:r>
              <a:rPr lang="fr-FR" sz="1800" b="0" dirty="0">
                <a:solidFill>
                  <a:schemeClr val="accent6"/>
                </a:solidFill>
              </a:rPr>
              <a:t> </a:t>
            </a:r>
          </a:p>
          <a:p>
            <a:pPr>
              <a:buClr>
                <a:srgbClr val="99CC00"/>
              </a:buClr>
              <a:buFontTx/>
              <a:buChar char="-"/>
            </a:pPr>
            <a:r>
              <a:rPr lang="fr-FR" sz="1800" b="0" dirty="0">
                <a:solidFill>
                  <a:schemeClr val="accent6"/>
                </a:solidFill>
              </a:rPr>
              <a:t>Les services du SAS pourront être étoffés par des</a:t>
            </a:r>
            <a:r>
              <a:rPr lang="fr-FR" sz="1800" dirty="0">
                <a:solidFill>
                  <a:schemeClr val="accent6"/>
                </a:solidFill>
              </a:rPr>
              <a:t> filières spécifiques </a:t>
            </a:r>
            <a:r>
              <a:rPr lang="fr-FR" sz="1800" b="0" dirty="0">
                <a:solidFill>
                  <a:schemeClr val="accent6"/>
                </a:solidFill>
              </a:rPr>
              <a:t>(pharmacies de garde, gériatrie, kinésithérapie, centre </a:t>
            </a:r>
            <a:r>
              <a:rPr lang="fr-FR" sz="1800" b="0" dirty="0" err="1">
                <a:solidFill>
                  <a:schemeClr val="accent6"/>
                </a:solidFill>
              </a:rPr>
              <a:t>anti-poison</a:t>
            </a:r>
            <a:r>
              <a:rPr lang="fr-FR" sz="1800" b="0" dirty="0">
                <a:solidFill>
                  <a:schemeClr val="accent6"/>
                </a:solidFill>
              </a:rPr>
              <a:t>) en plus des filières urgence et médecine générale</a:t>
            </a:r>
          </a:p>
          <a:p>
            <a:pPr lvl="0">
              <a:buClr>
                <a:srgbClr val="99CC00"/>
              </a:buClr>
              <a:buFontTx/>
              <a:buChar char="-"/>
            </a:pPr>
            <a:endParaRPr lang="fr-FR" sz="1800" b="0" dirty="0"/>
          </a:p>
          <a:p>
            <a:pPr marL="0" lvl="0" indent="0">
              <a:buClr>
                <a:srgbClr val="99CC00"/>
              </a:buClr>
              <a:buNone/>
            </a:pPr>
            <a:endParaRPr lang="fr-FR" sz="1800" b="0" dirty="0"/>
          </a:p>
          <a:p>
            <a:endParaRPr lang="fr-FR" dirty="0"/>
          </a:p>
        </p:txBody>
      </p:sp>
      <p:pic>
        <p:nvPicPr>
          <p:cNvPr id="4" name="Picture 3" descr="2019122_PictoGDR_Plan de travail 1 copi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2626"/>
            <a:ext cx="899592" cy="900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space réservé du numéro de diapositive 4"/>
          <p:cNvSpPr>
            <a:spLocks noGrp="1"/>
          </p:cNvSpPr>
          <p:nvPr>
            <p:ph type="sldNum" sz="quarter" idx="10"/>
          </p:nvPr>
        </p:nvSpPr>
        <p:spPr/>
        <p:txBody>
          <a:bodyPr/>
          <a:lstStyle/>
          <a:p>
            <a:pPr>
              <a:defRPr/>
            </a:pPr>
            <a:fld id="{C3836CD6-8EF6-433F-91A2-C23AF0A81EF0}" type="slidenum">
              <a:rPr lang="fr-FR" smtClean="0"/>
              <a:pPr>
                <a:defRPr/>
              </a:pPr>
              <a:t>15</a:t>
            </a:fld>
            <a:endParaRPr lang="fr-FR"/>
          </a:p>
        </p:txBody>
      </p:sp>
      <p:sp>
        <p:nvSpPr>
          <p:cNvPr id="8" name="Titre 1"/>
          <p:cNvSpPr>
            <a:spLocks noGrp="1"/>
          </p:cNvSpPr>
          <p:nvPr>
            <p:ph type="title"/>
          </p:nvPr>
        </p:nvSpPr>
        <p:spPr>
          <a:xfrm>
            <a:off x="180528" y="0"/>
            <a:ext cx="9144000" cy="555625"/>
          </a:xfrm>
        </p:spPr>
        <p:txBody>
          <a:bodyPr/>
          <a:lstStyle/>
          <a:p>
            <a:r>
              <a:rPr lang="fr-FR" sz="2400" dirty="0">
                <a:solidFill>
                  <a:srgbClr val="00B0F0"/>
                </a:solidFill>
                <a:latin typeface="Century Gothic"/>
                <a:ea typeface="+mn-ea"/>
                <a:cs typeface="+mn-cs"/>
              </a:rPr>
              <a:t>Principes du Service d’Accès aux Soins</a:t>
            </a:r>
            <a:endParaRPr lang="fr-FR" sz="2400" dirty="0">
              <a:solidFill>
                <a:srgbClr val="FF0000"/>
              </a:solidFill>
              <a:latin typeface="Century Gothic"/>
              <a:ea typeface="+mn-ea"/>
              <a:cs typeface="+mn-cs"/>
            </a:endParaRPr>
          </a:p>
        </p:txBody>
      </p:sp>
    </p:spTree>
    <p:extLst>
      <p:ext uri="{BB962C8B-B14F-4D97-AF65-F5344CB8AC3E}">
        <p14:creationId xmlns:p14="http://schemas.microsoft.com/office/powerpoint/2010/main" val="1314776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sz="2400" b="0" dirty="0"/>
          </a:p>
          <a:p>
            <a:endParaRPr lang="fr-FR" sz="2400" b="0" dirty="0"/>
          </a:p>
          <a:p>
            <a:r>
              <a:rPr lang="fr-FR" sz="2400" b="0" dirty="0"/>
              <a:t>Une articulation indispensable </a:t>
            </a:r>
            <a:r>
              <a:rPr lang="fr-FR" sz="2400" dirty="0"/>
              <a:t>avec les CPTS</a:t>
            </a:r>
            <a:r>
              <a:rPr lang="fr-FR" sz="2400" b="0" dirty="0"/>
              <a:t>, dont l’une des missions se traduit par la mise en place d’une organisation permettant la prise en charge : </a:t>
            </a:r>
          </a:p>
          <a:p>
            <a:pPr>
              <a:buFontTx/>
              <a:buChar char="-"/>
            </a:pPr>
            <a:r>
              <a:rPr lang="fr-FR" sz="2400" b="0" dirty="0"/>
              <a:t>le jour même</a:t>
            </a:r>
          </a:p>
          <a:p>
            <a:pPr>
              <a:buFontTx/>
              <a:buChar char="-"/>
            </a:pPr>
            <a:r>
              <a:rPr lang="fr-FR" sz="2400" b="0" dirty="0"/>
              <a:t>ou dans les 24h de la demande d’un patient du territoire en situation d’urgence non vitale </a:t>
            </a:r>
          </a:p>
          <a:p>
            <a:endParaRPr lang="fr-FR" sz="2400" b="0" dirty="0"/>
          </a:p>
          <a:p>
            <a:pPr marL="0" indent="0">
              <a:buNone/>
            </a:pPr>
            <a:r>
              <a:rPr lang="fr-FR" sz="2400" b="0" dirty="0"/>
              <a:t>(voir zoom sur cette mission slides suivantes)</a:t>
            </a:r>
          </a:p>
        </p:txBody>
      </p:sp>
      <p:sp>
        <p:nvSpPr>
          <p:cNvPr id="4" name="Espace réservé du numéro de diapositive 3"/>
          <p:cNvSpPr>
            <a:spLocks noGrp="1"/>
          </p:cNvSpPr>
          <p:nvPr>
            <p:ph type="sldNum" sz="quarter" idx="10"/>
          </p:nvPr>
        </p:nvSpPr>
        <p:spPr/>
        <p:txBody>
          <a:bodyPr/>
          <a:lstStyle/>
          <a:p>
            <a:pPr>
              <a:defRPr/>
            </a:pPr>
            <a:fld id="{C3836CD6-8EF6-433F-91A2-C23AF0A81EF0}" type="slidenum">
              <a:rPr lang="fr-FR" smtClean="0"/>
              <a:pPr>
                <a:defRPr/>
              </a:pPr>
              <a:t>16</a:t>
            </a:fld>
            <a:endParaRPr lang="fr-FR"/>
          </a:p>
        </p:txBody>
      </p:sp>
      <p:pic>
        <p:nvPicPr>
          <p:cNvPr id="5" name="Picture 3" descr="2019122_PictoGDR_Plan de travail 1 copi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626"/>
            <a:ext cx="899592" cy="900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re 1"/>
          <p:cNvSpPr txBox="1">
            <a:spLocks/>
          </p:cNvSpPr>
          <p:nvPr/>
        </p:nvSpPr>
        <p:spPr bwMode="auto">
          <a:xfrm>
            <a:off x="33280" y="59922"/>
            <a:ext cx="9144000"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ctr" anchorCtr="0" compatLnSpc="1">
            <a:prstTxWarp prst="textNoShape">
              <a:avLst/>
            </a:prstTxWarp>
          </a:bodyPr>
          <a:lstStyle>
            <a:lvl1pPr algn="ctr" defTabSz="892175" rtl="0" eaLnBrk="0" fontAlgn="base" hangingPunct="0">
              <a:spcBef>
                <a:spcPct val="0"/>
              </a:spcBef>
              <a:spcAft>
                <a:spcPct val="0"/>
              </a:spcAft>
              <a:defRPr sz="2700" b="1">
                <a:solidFill>
                  <a:srgbClr val="0C419A"/>
                </a:solidFill>
                <a:latin typeface="+mj-lt"/>
                <a:ea typeface="+mj-ea"/>
                <a:cs typeface="+mj-cs"/>
              </a:defRPr>
            </a:lvl1pPr>
            <a:lvl2pPr algn="ctr" defTabSz="892175" rtl="0" eaLnBrk="0" fontAlgn="base" hangingPunct="0">
              <a:spcBef>
                <a:spcPct val="0"/>
              </a:spcBef>
              <a:spcAft>
                <a:spcPct val="0"/>
              </a:spcAft>
              <a:defRPr sz="2700" b="1">
                <a:solidFill>
                  <a:srgbClr val="0C419A"/>
                </a:solidFill>
                <a:latin typeface="Arial" charset="0"/>
              </a:defRPr>
            </a:lvl2pPr>
            <a:lvl3pPr algn="ctr" defTabSz="892175" rtl="0" eaLnBrk="0" fontAlgn="base" hangingPunct="0">
              <a:spcBef>
                <a:spcPct val="0"/>
              </a:spcBef>
              <a:spcAft>
                <a:spcPct val="0"/>
              </a:spcAft>
              <a:defRPr sz="2700" b="1">
                <a:solidFill>
                  <a:srgbClr val="0C419A"/>
                </a:solidFill>
                <a:latin typeface="Arial" charset="0"/>
              </a:defRPr>
            </a:lvl3pPr>
            <a:lvl4pPr algn="ctr" defTabSz="892175" rtl="0" eaLnBrk="0" fontAlgn="base" hangingPunct="0">
              <a:spcBef>
                <a:spcPct val="0"/>
              </a:spcBef>
              <a:spcAft>
                <a:spcPct val="0"/>
              </a:spcAft>
              <a:defRPr sz="2700" b="1">
                <a:solidFill>
                  <a:srgbClr val="0C419A"/>
                </a:solidFill>
                <a:latin typeface="Arial" charset="0"/>
              </a:defRPr>
            </a:lvl4pPr>
            <a:lvl5pPr algn="ctr" defTabSz="892175" rtl="0" eaLnBrk="0" fontAlgn="base" hangingPunct="0">
              <a:spcBef>
                <a:spcPct val="0"/>
              </a:spcBef>
              <a:spcAft>
                <a:spcPct val="0"/>
              </a:spcAft>
              <a:defRPr sz="2700" b="1">
                <a:solidFill>
                  <a:srgbClr val="0C419A"/>
                </a:solidFill>
                <a:latin typeface="Arial" charset="0"/>
              </a:defRPr>
            </a:lvl5pPr>
            <a:lvl6pPr marL="395326" algn="ctr" defTabSz="901863" rtl="0" eaLnBrk="1" fontAlgn="base" hangingPunct="1">
              <a:spcBef>
                <a:spcPct val="0"/>
              </a:spcBef>
              <a:spcAft>
                <a:spcPct val="0"/>
              </a:spcAft>
              <a:defRPr sz="2700" b="1">
                <a:solidFill>
                  <a:srgbClr val="0C419A"/>
                </a:solidFill>
                <a:latin typeface="Arial" charset="0"/>
              </a:defRPr>
            </a:lvl6pPr>
            <a:lvl7pPr marL="790679" algn="ctr" defTabSz="901863" rtl="0" eaLnBrk="1" fontAlgn="base" hangingPunct="1">
              <a:spcBef>
                <a:spcPct val="0"/>
              </a:spcBef>
              <a:spcAft>
                <a:spcPct val="0"/>
              </a:spcAft>
              <a:defRPr sz="2700" b="1">
                <a:solidFill>
                  <a:srgbClr val="0C419A"/>
                </a:solidFill>
                <a:latin typeface="Arial" charset="0"/>
              </a:defRPr>
            </a:lvl7pPr>
            <a:lvl8pPr marL="1186013" algn="ctr" defTabSz="901863" rtl="0" eaLnBrk="1" fontAlgn="base" hangingPunct="1">
              <a:spcBef>
                <a:spcPct val="0"/>
              </a:spcBef>
              <a:spcAft>
                <a:spcPct val="0"/>
              </a:spcAft>
              <a:defRPr sz="2700" b="1">
                <a:solidFill>
                  <a:srgbClr val="0C419A"/>
                </a:solidFill>
                <a:latin typeface="Arial" charset="0"/>
              </a:defRPr>
            </a:lvl8pPr>
            <a:lvl9pPr marL="1581356" algn="ctr" defTabSz="901863" rtl="0" eaLnBrk="1" fontAlgn="base" hangingPunct="1">
              <a:spcBef>
                <a:spcPct val="0"/>
              </a:spcBef>
              <a:spcAft>
                <a:spcPct val="0"/>
              </a:spcAft>
              <a:defRPr sz="2700" b="1">
                <a:solidFill>
                  <a:srgbClr val="0C419A"/>
                </a:solidFill>
                <a:latin typeface="Arial" charset="0"/>
              </a:defRPr>
            </a:lvl9pPr>
          </a:lstStyle>
          <a:p>
            <a:r>
              <a:rPr lang="fr-FR" sz="2600" kern="0" dirty="0">
                <a:solidFill>
                  <a:srgbClr val="00B0F0"/>
                </a:solidFill>
                <a:latin typeface="Century Gothic"/>
              </a:rPr>
              <a:t>        Une articulation avec les dispositifs existants</a:t>
            </a:r>
            <a:endParaRPr lang="fr-FR" sz="2600" kern="0" dirty="0"/>
          </a:p>
        </p:txBody>
      </p:sp>
    </p:spTree>
    <p:extLst>
      <p:ext uri="{BB962C8B-B14F-4D97-AF65-F5344CB8AC3E}">
        <p14:creationId xmlns:p14="http://schemas.microsoft.com/office/powerpoint/2010/main" val="2639649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ctr" anchorCtr="0" compatLnSpc="1">
            <a:prstTxWarp prst="textNoShape">
              <a:avLst/>
            </a:prstTxWarp>
          </a:bodyPr>
          <a:lstStyle/>
          <a:p>
            <a:r>
              <a:rPr lang="fr-FR" sz="2800" dirty="0">
                <a:solidFill>
                  <a:srgbClr val="00B0F0"/>
                </a:solidFill>
                <a:latin typeface="Century Gothic"/>
              </a:rPr>
              <a:t>Zoom sur la mission SNP des CPTS</a:t>
            </a:r>
          </a:p>
        </p:txBody>
      </p:sp>
      <p:sp>
        <p:nvSpPr>
          <p:cNvPr id="3" name="Espace réservé du contenu 2"/>
          <p:cNvSpPr>
            <a:spLocks noGrp="1"/>
          </p:cNvSpPr>
          <p:nvPr>
            <p:ph idx="1"/>
          </p:nvPr>
        </p:nvSpPr>
        <p:spPr/>
        <p:txBody>
          <a:bodyPr/>
          <a:lstStyle/>
          <a:p>
            <a:pPr marL="0" indent="0">
              <a:buNone/>
            </a:pPr>
            <a:r>
              <a:rPr lang="fr-FR" dirty="0"/>
              <a:t>La mission « accès à des soins non programmés » et la mission « accès à un médecin traitant » font partie de la 1</a:t>
            </a:r>
            <a:r>
              <a:rPr lang="fr-FR" baseline="30000" dirty="0"/>
              <a:t>ère</a:t>
            </a:r>
            <a:r>
              <a:rPr lang="fr-FR" dirty="0"/>
              <a:t> mission socle de l’ACI des CPTS intitulée « Favoriser l’accès aux soins » :</a:t>
            </a:r>
          </a:p>
          <a:p>
            <a:pPr marL="0" indent="0">
              <a:buNone/>
            </a:pPr>
            <a:endParaRPr lang="fr-FR" dirty="0"/>
          </a:p>
        </p:txBody>
      </p:sp>
      <p:sp>
        <p:nvSpPr>
          <p:cNvPr id="4" name="Rectangle à coins arrondis 3"/>
          <p:cNvSpPr/>
          <p:nvPr/>
        </p:nvSpPr>
        <p:spPr>
          <a:xfrm>
            <a:off x="381249" y="2119845"/>
            <a:ext cx="3816423" cy="576064"/>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ctr">
              <a:defRPr/>
            </a:pPr>
            <a:r>
              <a:rPr lang="fr-FR" sz="2000" dirty="0">
                <a:solidFill>
                  <a:schemeClr val="bg1"/>
                </a:solidFill>
                <a:latin typeface="Calibri"/>
              </a:rPr>
              <a:t>Mission socle 1 « Favoriser l’accès aux soins »</a:t>
            </a:r>
          </a:p>
        </p:txBody>
      </p:sp>
      <p:sp>
        <p:nvSpPr>
          <p:cNvPr id="5" name="Rectangle à coins arrondis 4"/>
          <p:cNvSpPr/>
          <p:nvPr/>
        </p:nvSpPr>
        <p:spPr>
          <a:xfrm>
            <a:off x="381249" y="2910880"/>
            <a:ext cx="1310431" cy="793142"/>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800" dirty="0"/>
              <a:t>Faciliter l’accès à un MT</a:t>
            </a:r>
          </a:p>
        </p:txBody>
      </p:sp>
      <p:sp>
        <p:nvSpPr>
          <p:cNvPr id="6" name="Rectangle à coins arrondis 5"/>
          <p:cNvSpPr/>
          <p:nvPr/>
        </p:nvSpPr>
        <p:spPr>
          <a:xfrm>
            <a:off x="1835696" y="2927475"/>
            <a:ext cx="2409455" cy="776547"/>
          </a:xfrm>
          <a:prstGeom prst="roundRect">
            <a:avLst/>
          </a:prstGeom>
          <a:solidFill>
            <a:schemeClr val="bg1">
              <a:lumMod val="65000"/>
            </a:schemeClr>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t>Améliorer la prise en charge des soins non programmés de ville</a:t>
            </a:r>
          </a:p>
        </p:txBody>
      </p:sp>
      <p:sp>
        <p:nvSpPr>
          <p:cNvPr id="9" name="Flèche vers le bas 8"/>
          <p:cNvSpPr/>
          <p:nvPr/>
        </p:nvSpPr>
        <p:spPr bwMode="auto">
          <a:xfrm>
            <a:off x="2915816" y="2695909"/>
            <a:ext cx="124607" cy="231566"/>
          </a:xfrm>
          <a:prstGeom prst="downArrow">
            <a:avLst/>
          </a:prstGeom>
          <a:solidFill>
            <a:schemeClr val="accent1"/>
          </a:solidFill>
          <a:ln>
            <a:solidFill>
              <a:schemeClr val="tx1"/>
            </a:solidFill>
          </a:ln>
          <a:effectLst/>
        </p:spPr>
        <p:txBody>
          <a:bodyPr vert="horz" wrap="square" lIns="104287" tIns="52144" rIns="104287" bIns="52144" numCol="1" rtlCol="0" anchor="t" anchorCtr="0" compatLnSpc="1">
            <a:prstTxWarp prst="textNoShape">
              <a:avLst/>
            </a:prstTxWarp>
          </a:bodyPr>
          <a:lstStyle/>
          <a:p>
            <a:pPr marL="0" marR="0" indent="0" algn="ctr" defTabSz="1042988"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a:ln>
                <a:noFill/>
              </a:ln>
              <a:solidFill>
                <a:srgbClr val="0C419A"/>
              </a:solidFill>
              <a:effectLst/>
              <a:latin typeface="Arial" charset="0"/>
            </a:endParaRPr>
          </a:p>
        </p:txBody>
      </p:sp>
      <p:sp>
        <p:nvSpPr>
          <p:cNvPr id="10" name="Flèche vers le bas 9"/>
          <p:cNvSpPr/>
          <p:nvPr/>
        </p:nvSpPr>
        <p:spPr bwMode="auto">
          <a:xfrm>
            <a:off x="899592" y="2695909"/>
            <a:ext cx="124607" cy="231566"/>
          </a:xfrm>
          <a:prstGeom prst="downArrow">
            <a:avLst/>
          </a:prstGeom>
          <a:solidFill>
            <a:schemeClr val="accent1"/>
          </a:solidFill>
          <a:ln>
            <a:solidFill>
              <a:schemeClr val="tx1"/>
            </a:solidFill>
          </a:ln>
          <a:effectLst/>
        </p:spPr>
        <p:txBody>
          <a:bodyPr vert="horz" wrap="square" lIns="104287" tIns="52144" rIns="104287" bIns="52144" numCol="1" rtlCol="0" anchor="t" anchorCtr="0" compatLnSpc="1">
            <a:prstTxWarp prst="textNoShape">
              <a:avLst/>
            </a:prstTxWarp>
          </a:bodyPr>
          <a:lstStyle/>
          <a:p>
            <a:pPr marL="0" marR="0" indent="0" algn="ctr" defTabSz="1042988"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a:ln>
                <a:noFill/>
              </a:ln>
              <a:solidFill>
                <a:srgbClr val="0C419A"/>
              </a:solidFill>
              <a:effectLst/>
              <a:latin typeface="Arial" charset="0"/>
            </a:endParaRPr>
          </a:p>
        </p:txBody>
      </p:sp>
      <p:sp>
        <p:nvSpPr>
          <p:cNvPr id="11" name="Rectangle à coins arrondis 10"/>
          <p:cNvSpPr/>
          <p:nvPr/>
        </p:nvSpPr>
        <p:spPr>
          <a:xfrm>
            <a:off x="5076056" y="4581128"/>
            <a:ext cx="4013200" cy="1800497"/>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fontAlgn="ctr"/>
            <a:r>
              <a:rPr lang="fr-FR" sz="1300" dirty="0">
                <a:solidFill>
                  <a:srgbClr val="000000"/>
                </a:solidFill>
                <a:latin typeface="+mj-lt"/>
              </a:rPr>
              <a:t>- plages de soins non programmés à ouvrir par les médecins du territoire dans le cadre d'une organisation régulée mise en place </a:t>
            </a:r>
            <a:br>
              <a:rPr lang="fr-FR" sz="1300" dirty="0">
                <a:solidFill>
                  <a:srgbClr val="000000"/>
                </a:solidFill>
                <a:latin typeface="+mj-lt"/>
              </a:rPr>
            </a:br>
            <a:r>
              <a:rPr lang="fr-FR" sz="1300" dirty="0">
                <a:solidFill>
                  <a:srgbClr val="000000"/>
                </a:solidFill>
                <a:latin typeface="+mj-lt"/>
              </a:rPr>
              <a:t>- accès simple à des examens de radiologie/biologie</a:t>
            </a:r>
            <a:br>
              <a:rPr lang="fr-FR" sz="1300" dirty="0">
                <a:solidFill>
                  <a:srgbClr val="000000"/>
                </a:solidFill>
                <a:latin typeface="+mj-lt"/>
              </a:rPr>
            </a:br>
            <a:r>
              <a:rPr lang="fr-FR" sz="1300" dirty="0">
                <a:solidFill>
                  <a:srgbClr val="000000"/>
                </a:solidFill>
                <a:latin typeface="+mj-lt"/>
              </a:rPr>
              <a:t>- accès à un second recours</a:t>
            </a:r>
            <a:br>
              <a:rPr lang="fr-FR" sz="1300" dirty="0">
                <a:solidFill>
                  <a:srgbClr val="000000"/>
                </a:solidFill>
                <a:latin typeface="+mj-lt"/>
              </a:rPr>
            </a:br>
            <a:r>
              <a:rPr lang="fr-FR" sz="1300" dirty="0">
                <a:solidFill>
                  <a:srgbClr val="000000"/>
                </a:solidFill>
                <a:latin typeface="+mj-lt"/>
              </a:rPr>
              <a:t>- mise en place de protocoles entre PS </a:t>
            </a:r>
            <a:br>
              <a:rPr lang="fr-FR" sz="1300" dirty="0">
                <a:solidFill>
                  <a:srgbClr val="000000"/>
                </a:solidFill>
                <a:latin typeface="+mj-lt"/>
              </a:rPr>
            </a:br>
            <a:r>
              <a:rPr lang="fr-FR" sz="1300" dirty="0">
                <a:solidFill>
                  <a:srgbClr val="000000"/>
                </a:solidFill>
                <a:latin typeface="+mj-lt"/>
              </a:rPr>
              <a:t>- autres dispositions d'organisation propre aux professionnels du territoire</a:t>
            </a:r>
          </a:p>
        </p:txBody>
      </p:sp>
      <p:sp>
        <p:nvSpPr>
          <p:cNvPr id="12" name="ZoneTexte 11"/>
          <p:cNvSpPr txBox="1"/>
          <p:nvPr/>
        </p:nvSpPr>
        <p:spPr>
          <a:xfrm>
            <a:off x="5148064" y="1988840"/>
            <a:ext cx="3816424" cy="2616101"/>
          </a:xfrm>
          <a:prstGeom prst="rect">
            <a:avLst/>
          </a:prstGeom>
          <a:noFill/>
        </p:spPr>
        <p:txBody>
          <a:bodyPr wrap="square" rtlCol="0">
            <a:spAutoFit/>
          </a:bodyPr>
          <a:lstStyle/>
          <a:p>
            <a:r>
              <a:rPr lang="fr-FR" sz="2000" b="1" u="sng" dirty="0"/>
              <a:t>Attendus mission SNP : </a:t>
            </a:r>
          </a:p>
          <a:p>
            <a:endParaRPr lang="fr-FR" sz="1200" dirty="0"/>
          </a:p>
          <a:p>
            <a:r>
              <a:rPr lang="fr-FR" dirty="0"/>
              <a:t>L’ACI précise que la CPTS doit identifier les organisations déjà existantes et les carences pour définir les solutions d’organisation à mettre en place en fonction des besoins identifiés lors du diagnostic territorial, à titre d’exemple : </a:t>
            </a:r>
          </a:p>
        </p:txBody>
      </p:sp>
      <p:graphicFrame>
        <p:nvGraphicFramePr>
          <p:cNvPr id="15" name="Tableau 14"/>
          <p:cNvGraphicFramePr>
            <a:graphicFrameLocks noGrp="1"/>
          </p:cNvGraphicFramePr>
          <p:nvPr>
            <p:extLst>
              <p:ext uri="{D42A27DB-BD31-4B8C-83A1-F6EECF244321}">
                <p14:modId xmlns:p14="http://schemas.microsoft.com/office/powerpoint/2010/main" val="972308283"/>
              </p:ext>
            </p:extLst>
          </p:nvPr>
        </p:nvGraphicFramePr>
        <p:xfrm>
          <a:off x="273234" y="4955492"/>
          <a:ext cx="4032451" cy="1065796"/>
        </p:xfrm>
        <a:graphic>
          <a:graphicData uri="http://schemas.openxmlformats.org/drawingml/2006/table">
            <a:tbl>
              <a:tblPr/>
              <a:tblGrid>
                <a:gridCol w="1559873">
                  <a:extLst>
                    <a:ext uri="{9D8B030D-6E8A-4147-A177-3AD203B41FA5}">
                      <a16:colId xmlns:a16="http://schemas.microsoft.com/office/drawing/2014/main" val="20000"/>
                    </a:ext>
                  </a:extLst>
                </a:gridCol>
                <a:gridCol w="627103">
                  <a:extLst>
                    <a:ext uri="{9D8B030D-6E8A-4147-A177-3AD203B41FA5}">
                      <a16:colId xmlns:a16="http://schemas.microsoft.com/office/drawing/2014/main" val="20001"/>
                    </a:ext>
                  </a:extLst>
                </a:gridCol>
                <a:gridCol w="627103">
                  <a:extLst>
                    <a:ext uri="{9D8B030D-6E8A-4147-A177-3AD203B41FA5}">
                      <a16:colId xmlns:a16="http://schemas.microsoft.com/office/drawing/2014/main" val="20002"/>
                    </a:ext>
                  </a:extLst>
                </a:gridCol>
                <a:gridCol w="609186">
                  <a:extLst>
                    <a:ext uri="{9D8B030D-6E8A-4147-A177-3AD203B41FA5}">
                      <a16:colId xmlns:a16="http://schemas.microsoft.com/office/drawing/2014/main" val="20003"/>
                    </a:ext>
                  </a:extLst>
                </a:gridCol>
                <a:gridCol w="609186">
                  <a:extLst>
                    <a:ext uri="{9D8B030D-6E8A-4147-A177-3AD203B41FA5}">
                      <a16:colId xmlns:a16="http://schemas.microsoft.com/office/drawing/2014/main" val="20004"/>
                    </a:ext>
                  </a:extLst>
                </a:gridCol>
              </a:tblGrid>
              <a:tr h="45353">
                <a:tc>
                  <a:txBody>
                    <a:bodyPr/>
                    <a:lstStyle/>
                    <a:p>
                      <a:pPr marL="0" marR="0" indent="0" algn="ctr" defTabSz="790679" rtl="0" eaLnBrk="1" fontAlgn="ctr" latinLnBrk="0" hangingPunct="1">
                        <a:lnSpc>
                          <a:spcPct val="100000"/>
                        </a:lnSpc>
                        <a:spcBef>
                          <a:spcPts val="0"/>
                        </a:spcBef>
                        <a:spcAft>
                          <a:spcPts val="0"/>
                        </a:spcAft>
                        <a:buClrTx/>
                        <a:buSzTx/>
                        <a:buFontTx/>
                        <a:buNone/>
                        <a:tabLst/>
                        <a:defRPr/>
                      </a:pPr>
                      <a:r>
                        <a:rPr lang="fr-FR" sz="1200" b="0" i="0" u="none" strike="noStrike" kern="1200" dirty="0">
                          <a:solidFill>
                            <a:srgbClr val="000000"/>
                          </a:solidFill>
                          <a:effectLst/>
                          <a:latin typeface="+mn-lt"/>
                          <a:ea typeface="+mn-ea"/>
                          <a:cs typeface="+mn-cs"/>
                        </a:rPr>
                        <a:t>Montant annuel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dirty="0">
                          <a:solidFill>
                            <a:srgbClr val="FFFFFF"/>
                          </a:solidFill>
                          <a:effectLst/>
                          <a:latin typeface="+mj-lt"/>
                        </a:rPr>
                        <a:t>Taille 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200" b="0" i="0" u="none" strike="noStrike" dirty="0">
                          <a:solidFill>
                            <a:srgbClr val="FFFFFF"/>
                          </a:solidFill>
                          <a:effectLst/>
                          <a:latin typeface="+mj-lt"/>
                        </a:rPr>
                        <a:t>Taille 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200" b="0" i="0" u="none" strike="noStrike" dirty="0">
                          <a:solidFill>
                            <a:srgbClr val="FFFFFF"/>
                          </a:solidFill>
                          <a:effectLst/>
                          <a:latin typeface="+mj-lt"/>
                        </a:rPr>
                        <a:t>Taille 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200" b="0" i="0" u="none" strike="noStrike" dirty="0">
                          <a:solidFill>
                            <a:srgbClr val="FFFFFF"/>
                          </a:solidFill>
                          <a:effectLst/>
                          <a:latin typeface="+mj-lt"/>
                        </a:rPr>
                        <a:t>Taille 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extLst>
                  <a:ext uri="{0D108BD9-81ED-4DB2-BD59-A6C34878D82A}">
                    <a16:rowId xmlns:a16="http://schemas.microsoft.com/office/drawing/2014/main" val="10000"/>
                  </a:ext>
                </a:extLst>
              </a:tr>
              <a:tr h="140300">
                <a:tc>
                  <a:txBody>
                    <a:bodyPr/>
                    <a:lstStyle/>
                    <a:p>
                      <a:pPr algn="ctr" fontAlgn="ctr"/>
                      <a:r>
                        <a:rPr lang="fr-FR" sz="1200" b="0" i="0" u="none" strike="noStrike" dirty="0">
                          <a:solidFill>
                            <a:srgbClr val="000000"/>
                          </a:solidFill>
                          <a:effectLst/>
                          <a:latin typeface="+mj-lt"/>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200" b="0" i="0" u="none" strike="noStrike" dirty="0">
                          <a:solidFill>
                            <a:srgbClr val="000000"/>
                          </a:solidFill>
                          <a:effectLst/>
                          <a:latin typeface="+mj-lt"/>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200" b="0" i="0" u="none" strike="noStrike">
                          <a:solidFill>
                            <a:srgbClr val="000000"/>
                          </a:solidFill>
                          <a:effectLst/>
                          <a:latin typeface="+mj-lt"/>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200" b="0" i="0" u="none" strike="noStrike">
                          <a:solidFill>
                            <a:srgbClr val="000000"/>
                          </a:solidFill>
                          <a:effectLst/>
                          <a:latin typeface="+mj-lt"/>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200" b="0" i="0" u="none" strike="noStrike">
                          <a:solidFill>
                            <a:srgbClr val="000000"/>
                          </a:solidFill>
                          <a:effectLst/>
                          <a:latin typeface="+mj-lt"/>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4256">
                <a:tc>
                  <a:txBody>
                    <a:bodyPr/>
                    <a:lstStyle/>
                    <a:p>
                      <a:pPr algn="ctr" fontAlgn="ctr"/>
                      <a:r>
                        <a:rPr lang="fr-FR" sz="1000" b="0" i="0" u="none" strike="noStrike">
                          <a:solidFill>
                            <a:srgbClr val="FFFFFF"/>
                          </a:solidFill>
                          <a:effectLst/>
                          <a:latin typeface="+mj-lt"/>
                        </a:rPr>
                        <a:t> Volet Fixe / Moyens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75D1"/>
                    </a:solidFill>
                  </a:tcPr>
                </a:tc>
                <a:tc>
                  <a:txBody>
                    <a:bodyPr/>
                    <a:lstStyle/>
                    <a:p>
                      <a:pPr algn="ctr" fontAlgn="ctr"/>
                      <a:r>
                        <a:rPr lang="fr-FR" sz="1000" b="0" i="0" u="none" strike="noStrike" dirty="0">
                          <a:solidFill>
                            <a:srgbClr val="FFFFFF"/>
                          </a:solidFill>
                          <a:effectLst/>
                          <a:latin typeface="+mj-lt"/>
                        </a:rPr>
                        <a:t>15 000 €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75D1"/>
                    </a:solidFill>
                  </a:tcPr>
                </a:tc>
                <a:tc>
                  <a:txBody>
                    <a:bodyPr/>
                    <a:lstStyle/>
                    <a:p>
                      <a:pPr algn="ctr" fontAlgn="ctr"/>
                      <a:r>
                        <a:rPr lang="fr-FR" sz="1000" b="0" i="0" u="none" strike="noStrike">
                          <a:solidFill>
                            <a:srgbClr val="FFFFFF"/>
                          </a:solidFill>
                          <a:effectLst/>
                          <a:latin typeface="+mj-lt"/>
                        </a:rPr>
                        <a:t>17 500 €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75D1"/>
                    </a:solidFill>
                  </a:tcPr>
                </a:tc>
                <a:tc>
                  <a:txBody>
                    <a:bodyPr/>
                    <a:lstStyle/>
                    <a:p>
                      <a:pPr algn="ctr" fontAlgn="ctr"/>
                      <a:r>
                        <a:rPr lang="fr-FR" sz="1000" b="0" i="0" u="none" strike="noStrike">
                          <a:solidFill>
                            <a:srgbClr val="FFFFFF"/>
                          </a:solidFill>
                          <a:effectLst/>
                          <a:latin typeface="+mj-lt"/>
                        </a:rPr>
                        <a:t>25 000 €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75D1"/>
                    </a:solidFill>
                  </a:tcPr>
                </a:tc>
                <a:tc>
                  <a:txBody>
                    <a:bodyPr/>
                    <a:lstStyle/>
                    <a:p>
                      <a:pPr algn="ctr" fontAlgn="ctr"/>
                      <a:r>
                        <a:rPr lang="fr-FR" sz="1000" b="0" i="0" u="none" strike="noStrike" dirty="0">
                          <a:solidFill>
                            <a:srgbClr val="FFFFFF"/>
                          </a:solidFill>
                          <a:effectLst/>
                          <a:latin typeface="+mj-lt"/>
                        </a:rPr>
                        <a:t>30 000 €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75D1"/>
                    </a:solidFill>
                  </a:tcPr>
                </a:tc>
                <a:extLst>
                  <a:ext uri="{0D108BD9-81ED-4DB2-BD59-A6C34878D82A}">
                    <a16:rowId xmlns:a16="http://schemas.microsoft.com/office/drawing/2014/main" val="10002"/>
                  </a:ext>
                </a:extLst>
              </a:tr>
              <a:tr h="290426">
                <a:tc>
                  <a:txBody>
                    <a:bodyPr/>
                    <a:lstStyle/>
                    <a:p>
                      <a:pPr algn="ctr" fontAlgn="ctr"/>
                      <a:r>
                        <a:rPr lang="fr-FR" sz="1000" b="0" i="0" u="none" strike="noStrike">
                          <a:solidFill>
                            <a:srgbClr val="FFFFFF"/>
                          </a:solidFill>
                          <a:effectLst/>
                          <a:latin typeface="+mj-lt"/>
                        </a:rPr>
                        <a:t>Volet variable/actions et résultats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D2D8A"/>
                    </a:solidFill>
                  </a:tcPr>
                </a:tc>
                <a:tc>
                  <a:txBody>
                    <a:bodyPr/>
                    <a:lstStyle/>
                    <a:p>
                      <a:pPr algn="ctr" fontAlgn="ctr"/>
                      <a:r>
                        <a:rPr lang="fr-FR" sz="1000" b="0" i="0" u="none" strike="noStrike" dirty="0">
                          <a:solidFill>
                            <a:srgbClr val="FFFFFF"/>
                          </a:solidFill>
                          <a:effectLst/>
                          <a:latin typeface="+mj-lt"/>
                        </a:rPr>
                        <a:t>15 000 €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D2D8A"/>
                    </a:solidFill>
                  </a:tcPr>
                </a:tc>
                <a:tc>
                  <a:txBody>
                    <a:bodyPr/>
                    <a:lstStyle/>
                    <a:p>
                      <a:pPr algn="ctr" fontAlgn="ctr"/>
                      <a:r>
                        <a:rPr lang="fr-FR" sz="1000" b="0" i="0" u="none" strike="noStrike" dirty="0">
                          <a:solidFill>
                            <a:srgbClr val="FFFFFF"/>
                          </a:solidFill>
                          <a:effectLst/>
                          <a:latin typeface="+mj-lt"/>
                        </a:rPr>
                        <a:t>17 500 €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D2D8A"/>
                    </a:solidFill>
                  </a:tcPr>
                </a:tc>
                <a:tc>
                  <a:txBody>
                    <a:bodyPr/>
                    <a:lstStyle/>
                    <a:p>
                      <a:pPr algn="ctr" fontAlgn="ctr"/>
                      <a:r>
                        <a:rPr lang="fr-FR" sz="1000" b="0" i="0" u="none" strike="noStrike">
                          <a:solidFill>
                            <a:srgbClr val="FFFFFF"/>
                          </a:solidFill>
                          <a:effectLst/>
                          <a:latin typeface="+mj-lt"/>
                        </a:rPr>
                        <a:t>25 000 €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D2D8A"/>
                    </a:solidFill>
                  </a:tcPr>
                </a:tc>
                <a:tc>
                  <a:txBody>
                    <a:bodyPr/>
                    <a:lstStyle/>
                    <a:p>
                      <a:pPr algn="ctr" fontAlgn="ctr"/>
                      <a:r>
                        <a:rPr lang="fr-FR" sz="1000" b="0" i="0" u="none" strike="noStrike">
                          <a:solidFill>
                            <a:srgbClr val="FFFFFF"/>
                          </a:solidFill>
                          <a:effectLst/>
                          <a:latin typeface="+mj-lt"/>
                        </a:rPr>
                        <a:t>30 000 €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D2D8A"/>
                    </a:solidFill>
                  </a:tcPr>
                </a:tc>
                <a:extLst>
                  <a:ext uri="{0D108BD9-81ED-4DB2-BD59-A6C34878D82A}">
                    <a16:rowId xmlns:a16="http://schemas.microsoft.com/office/drawing/2014/main" val="10003"/>
                  </a:ext>
                </a:extLst>
              </a:tr>
              <a:tr h="182554">
                <a:tc>
                  <a:txBody>
                    <a:bodyPr/>
                    <a:lstStyle/>
                    <a:p>
                      <a:pPr algn="ctr" fontAlgn="ctr"/>
                      <a:r>
                        <a:rPr lang="fr-FR" sz="1200" b="1" i="0" u="none" strike="noStrike" dirty="0">
                          <a:solidFill>
                            <a:srgbClr val="000000"/>
                          </a:solidFill>
                          <a:effectLst/>
                          <a:latin typeface="+mj-lt"/>
                        </a:rPr>
                        <a:t>Total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fr-FR" sz="1200" b="1" i="0" u="none" strike="noStrike" dirty="0">
                          <a:solidFill>
                            <a:srgbClr val="000000"/>
                          </a:solidFill>
                          <a:effectLst/>
                          <a:latin typeface="+mj-lt"/>
                        </a:rPr>
                        <a:t>30 000€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fr-FR" sz="1200" b="1" i="0" u="none" strike="noStrike" dirty="0">
                          <a:solidFill>
                            <a:srgbClr val="000000"/>
                          </a:solidFill>
                          <a:effectLst/>
                          <a:latin typeface="+mj-lt"/>
                        </a:rPr>
                        <a:t>35 000€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fr-FR" sz="1200" b="1" i="0" u="none" strike="noStrike" dirty="0">
                          <a:solidFill>
                            <a:srgbClr val="000000"/>
                          </a:solidFill>
                          <a:effectLst/>
                          <a:latin typeface="+mj-lt"/>
                        </a:rPr>
                        <a:t>50 000€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fr-FR" sz="1200" b="1" i="0" u="none" strike="noStrike" dirty="0">
                          <a:solidFill>
                            <a:srgbClr val="000000"/>
                          </a:solidFill>
                          <a:effectLst/>
                          <a:latin typeface="+mj-lt"/>
                        </a:rPr>
                        <a:t>60 000€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4"/>
                  </a:ext>
                </a:extLst>
              </a:tr>
            </a:tbl>
          </a:graphicData>
        </a:graphic>
      </p:graphicFrame>
      <p:sp>
        <p:nvSpPr>
          <p:cNvPr id="16" name="Rectangle à coins arrondis 15"/>
          <p:cNvSpPr/>
          <p:nvPr/>
        </p:nvSpPr>
        <p:spPr>
          <a:xfrm>
            <a:off x="252615" y="4280085"/>
            <a:ext cx="4031353" cy="576064"/>
          </a:xfrm>
          <a:prstGeom prst="round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ctr">
              <a:defRPr/>
            </a:pPr>
            <a:r>
              <a:rPr lang="fr-FR" sz="2000" dirty="0">
                <a:solidFill>
                  <a:schemeClr val="bg1"/>
                </a:solidFill>
                <a:latin typeface="Calibri"/>
              </a:rPr>
              <a:t>Financement mission 1 « Favoriser l’accès aux soins »</a:t>
            </a:r>
          </a:p>
        </p:txBody>
      </p:sp>
      <p:cxnSp>
        <p:nvCxnSpPr>
          <p:cNvPr id="18" name="Connecteur en arc 17"/>
          <p:cNvCxnSpPr/>
          <p:nvPr/>
        </p:nvCxnSpPr>
        <p:spPr bwMode="auto">
          <a:xfrm flipV="1">
            <a:off x="4283969" y="2407877"/>
            <a:ext cx="864095" cy="73308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22" name="ZoneTexte 21"/>
          <p:cNvSpPr txBox="1"/>
          <p:nvPr/>
        </p:nvSpPr>
        <p:spPr>
          <a:xfrm>
            <a:off x="107504" y="6165304"/>
            <a:ext cx="4463401" cy="769441"/>
          </a:xfrm>
          <a:prstGeom prst="rect">
            <a:avLst/>
          </a:prstGeom>
          <a:noFill/>
        </p:spPr>
        <p:txBody>
          <a:bodyPr wrap="square" rtlCol="0">
            <a:spAutoFit/>
          </a:bodyPr>
          <a:lstStyle/>
          <a:p>
            <a:r>
              <a:rPr lang="fr-FR" sz="1100" dirty="0"/>
              <a:t>* : 30 000€ pour une CPTS de taille 1 (&lt;40K habitants) pour la réalisation et l’atteinte de ses objectifs pour la mission 1 « favoriser l’accès aux soins » qui regroupe  la mission « Accès à un MT » et la mission « soins non programmés »</a:t>
            </a:r>
          </a:p>
        </p:txBody>
      </p:sp>
    </p:spTree>
    <p:extLst>
      <p:ext uri="{BB962C8B-B14F-4D97-AF65-F5344CB8AC3E}">
        <p14:creationId xmlns:p14="http://schemas.microsoft.com/office/powerpoint/2010/main" val="451329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4608" y="548680"/>
            <a:ext cx="8856984" cy="5904656"/>
          </a:xfrm>
        </p:spPr>
        <p:txBody>
          <a:bodyPr/>
          <a:lstStyle/>
          <a:p>
            <a:pPr marL="0" indent="0" algn="just">
              <a:buNone/>
            </a:pPr>
            <a:r>
              <a:rPr lang="fr-FR" sz="1800" dirty="0"/>
              <a:t>Les indicateurs suivis au niveau national pour la mission SNP des CPTS:</a:t>
            </a:r>
          </a:p>
          <a:p>
            <a:pPr algn="just">
              <a:buFontTx/>
              <a:buChar char="-"/>
            </a:pPr>
            <a:r>
              <a:rPr lang="fr-FR" sz="1800" b="0" dirty="0"/>
              <a:t>Taux de passage aux urgences générales, pédiatriques et gynéco non suivi d’hospitalisation</a:t>
            </a:r>
          </a:p>
          <a:p>
            <a:pPr algn="just">
              <a:buFontTx/>
              <a:buChar char="-"/>
            </a:pPr>
            <a:r>
              <a:rPr lang="fr-FR" sz="1800" b="0" dirty="0"/>
              <a:t>Part des admissions directes en hospitalisation adressées par un professionnel de santé de ville</a:t>
            </a:r>
          </a:p>
          <a:p>
            <a:pPr marL="0" indent="0" algn="just">
              <a:buNone/>
            </a:pPr>
            <a:endParaRPr lang="fr-FR" sz="800" b="0" dirty="0"/>
          </a:p>
          <a:p>
            <a:pPr marL="0" indent="0" algn="just">
              <a:buNone/>
            </a:pPr>
            <a:r>
              <a:rPr lang="fr-FR" sz="1800" dirty="0"/>
              <a:t>En complément de la mission 1, des dispositifs spécifiques aux soins non programmés sont prévus par l’accord :</a:t>
            </a:r>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dirty="0"/>
          </a:p>
        </p:txBody>
      </p:sp>
      <p:sp>
        <p:nvSpPr>
          <p:cNvPr id="4" name="Espace réservé du numéro de diapositive 3"/>
          <p:cNvSpPr>
            <a:spLocks noGrp="1"/>
          </p:cNvSpPr>
          <p:nvPr>
            <p:ph type="sldNum" sz="quarter" idx="10"/>
          </p:nvPr>
        </p:nvSpPr>
        <p:spPr/>
        <p:txBody>
          <a:bodyPr/>
          <a:lstStyle/>
          <a:p>
            <a:pPr>
              <a:defRPr/>
            </a:pPr>
            <a:fld id="{C3836CD6-8EF6-433F-91A2-C23AF0A81EF0}" type="slidenum">
              <a:rPr lang="fr-FR" smtClean="0"/>
              <a:pPr>
                <a:defRPr/>
              </a:pPr>
              <a:t>18</a:t>
            </a:fld>
            <a:endParaRPr lang="fr-FR"/>
          </a:p>
        </p:txBody>
      </p:sp>
      <p:sp>
        <p:nvSpPr>
          <p:cNvPr id="5" name="ZoneTexte 4"/>
          <p:cNvSpPr txBox="1"/>
          <p:nvPr/>
        </p:nvSpPr>
        <p:spPr>
          <a:xfrm>
            <a:off x="627063" y="2896488"/>
            <a:ext cx="7712075" cy="892552"/>
          </a:xfrm>
          <a:prstGeom prst="rect">
            <a:avLst/>
          </a:prstGeom>
          <a:ln>
            <a:solidFill>
              <a:schemeClr val="bg1"/>
            </a:solidFill>
          </a:ln>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fr-FR" sz="1600" dirty="0">
                <a:solidFill>
                  <a:schemeClr val="accent6"/>
                </a:solidFill>
              </a:rPr>
              <a:t>Un accompagnement spécifique pour favoriser la prise en charge des soins non programmés :</a:t>
            </a:r>
          </a:p>
          <a:p>
            <a:pPr>
              <a:defRPr/>
            </a:pPr>
            <a:endParaRPr lang="fr-FR" sz="2000" dirty="0">
              <a:solidFill>
                <a:schemeClr val="tx1"/>
              </a:solidFill>
            </a:endParaRPr>
          </a:p>
        </p:txBody>
      </p:sp>
      <p:sp>
        <p:nvSpPr>
          <p:cNvPr id="6" name="Rectangle à coins arrondis 5"/>
          <p:cNvSpPr/>
          <p:nvPr/>
        </p:nvSpPr>
        <p:spPr>
          <a:xfrm>
            <a:off x="229950" y="3789040"/>
            <a:ext cx="4237037" cy="2807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dirty="0">
                <a:solidFill>
                  <a:schemeClr val="tx1"/>
                </a:solidFill>
              </a:rPr>
              <a:t>Possibilité de dispositif de compensation financière en cas d’éventuelles pertes d’activité liées à l’organisation de soins non programmé pour les </a:t>
            </a:r>
            <a:r>
              <a:rPr lang="fr-FR" sz="1600" u="sng" dirty="0">
                <a:solidFill>
                  <a:schemeClr val="tx1"/>
                </a:solidFill>
              </a:rPr>
              <a:t>PS impliqués dans le dispositif.</a:t>
            </a:r>
          </a:p>
          <a:p>
            <a:pPr algn="ctr">
              <a:defRPr/>
            </a:pPr>
            <a:endParaRPr lang="fr-FR" sz="1800" u="sng" dirty="0">
              <a:solidFill>
                <a:schemeClr val="tx1"/>
              </a:solidFill>
            </a:endParaRPr>
          </a:p>
          <a:p>
            <a:pPr algn="ctr">
              <a:defRPr/>
            </a:pPr>
            <a:r>
              <a:rPr lang="fr-FR" sz="1400" b="0" dirty="0">
                <a:solidFill>
                  <a:schemeClr val="tx1"/>
                </a:solidFill>
              </a:rPr>
              <a:t>Compensation comprise dans la rémunération totale de la mission accès aux soins</a:t>
            </a:r>
          </a:p>
          <a:p>
            <a:pPr algn="ctr">
              <a:defRPr/>
            </a:pPr>
            <a:endParaRPr lang="fr-FR" sz="1800" u="sng" dirty="0">
              <a:solidFill>
                <a:schemeClr val="tx1"/>
              </a:solidFill>
            </a:endParaRPr>
          </a:p>
          <a:p>
            <a:pPr algn="ctr">
              <a:defRPr/>
            </a:pPr>
            <a:endParaRPr lang="fr-FR" sz="1800" u="sng" dirty="0">
              <a:solidFill>
                <a:schemeClr val="tx1"/>
              </a:solidFill>
            </a:endParaRPr>
          </a:p>
        </p:txBody>
      </p:sp>
      <p:sp>
        <p:nvSpPr>
          <p:cNvPr id="7" name="Rectangle à coins arrondis 6"/>
          <p:cNvSpPr/>
          <p:nvPr/>
        </p:nvSpPr>
        <p:spPr>
          <a:xfrm>
            <a:off x="4648994" y="3707945"/>
            <a:ext cx="4171478" cy="288032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dirty="0">
                <a:solidFill>
                  <a:schemeClr val="bg1"/>
                </a:solidFill>
              </a:rPr>
              <a:t>Possibilité de mettre en place un dispositif de traitement et d’orientation des demandes de soins non programmés </a:t>
            </a:r>
            <a:r>
              <a:rPr lang="fr-FR" sz="1600" dirty="0">
                <a:solidFill>
                  <a:schemeClr val="bg1"/>
                </a:solidFill>
                <a:sym typeface="Wingdings" panose="05000000000000000000" pitchFamily="2" charset="2"/>
              </a:rPr>
              <a:t> à minima une orientation téléphonique par un personnel formé </a:t>
            </a:r>
          </a:p>
          <a:p>
            <a:pPr algn="ctr">
              <a:defRPr/>
            </a:pPr>
            <a:endParaRPr lang="fr-FR" sz="1800" u="sng" dirty="0">
              <a:solidFill>
                <a:schemeClr val="tx1"/>
              </a:solidFill>
              <a:sym typeface="Wingdings" panose="05000000000000000000" pitchFamily="2" charset="2"/>
            </a:endParaRPr>
          </a:p>
          <a:p>
            <a:pPr algn="ctr">
              <a:defRPr/>
            </a:pPr>
            <a:endParaRPr lang="fr-FR" sz="1800" u="sng" dirty="0">
              <a:solidFill>
                <a:schemeClr val="tx1"/>
              </a:solidFill>
            </a:endParaRPr>
          </a:p>
        </p:txBody>
      </p:sp>
      <p:sp>
        <p:nvSpPr>
          <p:cNvPr id="8" name="Flèche angle droit à deux pointes 7"/>
          <p:cNvSpPr/>
          <p:nvPr/>
        </p:nvSpPr>
        <p:spPr>
          <a:xfrm rot="13533622">
            <a:off x="4183380" y="3336506"/>
            <a:ext cx="927820" cy="905069"/>
          </a:xfrm>
          <a:prstGeom prst="leftUpArrow">
            <a:avLst>
              <a:gd name="adj1" fmla="val 9314"/>
              <a:gd name="adj2" fmla="val 24252"/>
              <a:gd name="adj3" fmla="val 25000"/>
            </a:avLst>
          </a:prstGeom>
          <a:solidFill>
            <a:schemeClr val="bg1">
              <a:lumMod val="75000"/>
            </a:schemeClr>
          </a:solidFill>
          <a:ln>
            <a:solidFill>
              <a:schemeClr val="bg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fr-FR"/>
          </a:p>
        </p:txBody>
      </p:sp>
      <p:graphicFrame>
        <p:nvGraphicFramePr>
          <p:cNvPr id="9" name="Tableau 8"/>
          <p:cNvGraphicFramePr>
            <a:graphicFrameLocks noGrp="1"/>
          </p:cNvGraphicFramePr>
          <p:nvPr>
            <p:extLst>
              <p:ext uri="{D42A27DB-BD31-4B8C-83A1-F6EECF244321}">
                <p14:modId xmlns:p14="http://schemas.microsoft.com/office/powerpoint/2010/main" val="575959886"/>
              </p:ext>
            </p:extLst>
          </p:nvPr>
        </p:nvGraphicFramePr>
        <p:xfrm>
          <a:off x="5254625" y="5806296"/>
          <a:ext cx="3048000" cy="534987"/>
        </p:xfrm>
        <a:graphic>
          <a:graphicData uri="http://schemas.openxmlformats.org/drawingml/2006/table">
            <a:tbl>
              <a:tblPr/>
              <a:tblGrid>
                <a:gridCol w="762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tblGrid>
              <a:tr h="208128">
                <a:tc>
                  <a:txBody>
                    <a:bodyPr/>
                    <a:lstStyle/>
                    <a:p>
                      <a:pPr algn="ctr" fontAlgn="ctr"/>
                      <a:r>
                        <a:rPr lang="fr-FR" sz="1000" b="0" i="0" u="none" strike="noStrike">
                          <a:solidFill>
                            <a:srgbClr val="FFFFFF"/>
                          </a:solidFill>
                          <a:effectLst/>
                          <a:latin typeface="Arial"/>
                        </a:rPr>
                        <a:t>Taille 1</a:t>
                      </a:r>
                    </a:p>
                  </a:txBody>
                  <a:tcPr marL="9525" marR="9525" marT="950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000" b="0" i="0" u="none" strike="noStrike">
                          <a:solidFill>
                            <a:srgbClr val="FFFFFF"/>
                          </a:solidFill>
                          <a:effectLst/>
                          <a:latin typeface="Arial"/>
                        </a:rPr>
                        <a:t>Taille 2</a:t>
                      </a:r>
                    </a:p>
                  </a:txBody>
                  <a:tcPr marL="9525" marR="9525" marT="95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000" b="0" i="0" u="none" strike="noStrike">
                          <a:solidFill>
                            <a:srgbClr val="FFFFFF"/>
                          </a:solidFill>
                          <a:effectLst/>
                          <a:latin typeface="Arial"/>
                        </a:rPr>
                        <a:t>Taille 3</a:t>
                      </a:r>
                    </a:p>
                  </a:txBody>
                  <a:tcPr marL="9525" marR="9525" marT="95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000" b="0" i="0" u="none" strike="noStrike">
                          <a:solidFill>
                            <a:srgbClr val="FFFFFF"/>
                          </a:solidFill>
                          <a:effectLst/>
                          <a:latin typeface="Arial"/>
                        </a:rPr>
                        <a:t>Taille 4</a:t>
                      </a:r>
                    </a:p>
                  </a:txBody>
                  <a:tcPr marL="9525" marR="9525" marT="95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extLst>
                  <a:ext uri="{0D108BD9-81ED-4DB2-BD59-A6C34878D82A}">
                    <a16:rowId xmlns:a16="http://schemas.microsoft.com/office/drawing/2014/main" val="10000"/>
                  </a:ext>
                </a:extLst>
              </a:tr>
              <a:tr h="326859">
                <a:tc>
                  <a:txBody>
                    <a:bodyPr/>
                    <a:lstStyle/>
                    <a:p>
                      <a:pPr algn="ctr" fontAlgn="ctr"/>
                      <a:r>
                        <a:rPr lang="fr-FR" sz="1000" b="0" i="1" u="none" strike="noStrike">
                          <a:solidFill>
                            <a:srgbClr val="000000"/>
                          </a:solidFill>
                          <a:effectLst/>
                          <a:latin typeface="Times New Roman"/>
                        </a:rPr>
                        <a:t>35 000 €</a:t>
                      </a:r>
                    </a:p>
                  </a:txBody>
                  <a:tcPr marL="9525" marR="9525" marT="95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r>
                        <a:rPr lang="fr-FR" sz="1000" b="0" i="1" u="none" strike="noStrike">
                          <a:solidFill>
                            <a:srgbClr val="000000"/>
                          </a:solidFill>
                          <a:effectLst/>
                          <a:latin typeface="Times New Roman"/>
                        </a:rPr>
                        <a:t>45 000 €</a:t>
                      </a:r>
                    </a:p>
                  </a:txBody>
                  <a:tcPr marL="9525" marR="9525" marT="95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r>
                        <a:rPr lang="fr-FR" sz="1000" b="0" i="1" u="none" strike="noStrike">
                          <a:solidFill>
                            <a:srgbClr val="000000"/>
                          </a:solidFill>
                          <a:effectLst/>
                          <a:latin typeface="Times New Roman"/>
                        </a:rPr>
                        <a:t>55 000 €</a:t>
                      </a:r>
                    </a:p>
                  </a:txBody>
                  <a:tcPr marL="9525" marR="9525" marT="95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r>
                        <a:rPr lang="fr-FR" sz="1000" b="0" i="1" u="none" strike="noStrike" dirty="0">
                          <a:solidFill>
                            <a:srgbClr val="000000"/>
                          </a:solidFill>
                          <a:effectLst/>
                          <a:latin typeface="Times New Roman"/>
                        </a:rPr>
                        <a:t>70 000 €</a:t>
                      </a:r>
                    </a:p>
                  </a:txBody>
                  <a:tcPr marL="9525" marR="9525" marT="95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10001"/>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3064364839"/>
              </p:ext>
            </p:extLst>
          </p:nvPr>
        </p:nvGraphicFramePr>
        <p:xfrm>
          <a:off x="830263" y="6094328"/>
          <a:ext cx="3048000" cy="400050"/>
        </p:xfrm>
        <a:graphic>
          <a:graphicData uri="http://schemas.openxmlformats.org/drawingml/2006/table">
            <a:tbl>
              <a:tblPr/>
              <a:tblGrid>
                <a:gridCol w="762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tblGrid>
              <a:tr h="238125">
                <a:tc>
                  <a:txBody>
                    <a:bodyPr/>
                    <a:lstStyle/>
                    <a:p>
                      <a:pPr algn="ctr" fontAlgn="ctr"/>
                      <a:r>
                        <a:rPr lang="fr-FR" sz="1000" b="0" i="0" u="none" strike="noStrike" dirty="0">
                          <a:solidFill>
                            <a:srgbClr val="FFFFFF"/>
                          </a:solidFill>
                          <a:effectLst/>
                          <a:latin typeface="Arial"/>
                        </a:rPr>
                        <a:t>Taille 1</a:t>
                      </a:r>
                    </a:p>
                  </a:txBody>
                  <a:tcPr marL="9525" marR="9525" marT="952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000" b="0" i="0" u="none" strike="noStrike">
                          <a:solidFill>
                            <a:srgbClr val="FFFFFF"/>
                          </a:solidFill>
                          <a:effectLst/>
                          <a:latin typeface="Arial"/>
                        </a:rPr>
                        <a:t>Taille 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000" b="0" i="0" u="none" strike="noStrike">
                          <a:solidFill>
                            <a:srgbClr val="FFFFFF"/>
                          </a:solidFill>
                          <a:effectLst/>
                          <a:latin typeface="Arial"/>
                        </a:rPr>
                        <a:t>Taille 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algn="ctr" fontAlgn="ctr"/>
                      <a:r>
                        <a:rPr lang="fr-FR" sz="1000" b="0" i="0" u="none" strike="noStrike">
                          <a:solidFill>
                            <a:srgbClr val="FFFFFF"/>
                          </a:solidFill>
                          <a:effectLst/>
                          <a:latin typeface="Arial"/>
                        </a:rPr>
                        <a:t>Taille 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extLst>
                  <a:ext uri="{0D108BD9-81ED-4DB2-BD59-A6C34878D82A}">
                    <a16:rowId xmlns:a16="http://schemas.microsoft.com/office/drawing/2014/main" val="10000"/>
                  </a:ext>
                </a:extLst>
              </a:tr>
              <a:tr h="0">
                <a:tc>
                  <a:txBody>
                    <a:bodyPr/>
                    <a:lstStyle/>
                    <a:p>
                      <a:pPr algn="ctr" fontAlgn="ctr"/>
                      <a:r>
                        <a:rPr lang="fr-FR" sz="1000" b="0" i="1" u="none" strike="noStrike">
                          <a:solidFill>
                            <a:srgbClr val="000000"/>
                          </a:solidFill>
                          <a:effectLst/>
                          <a:latin typeface="Times New Roman"/>
                        </a:rPr>
                        <a:t>10 000 €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r>
                        <a:rPr lang="fr-FR" sz="1000" b="0" i="1" u="none" strike="noStrike">
                          <a:solidFill>
                            <a:srgbClr val="000000"/>
                          </a:solidFill>
                          <a:effectLst/>
                          <a:latin typeface="Times New Roman"/>
                        </a:rPr>
                        <a:t>12 000 €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r>
                        <a:rPr lang="fr-FR" sz="1000" b="0" i="1" u="none" strike="noStrike" dirty="0">
                          <a:solidFill>
                            <a:srgbClr val="000000"/>
                          </a:solidFill>
                          <a:effectLst/>
                          <a:latin typeface="Times New Roman"/>
                        </a:rPr>
                        <a:t>15 000 €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r>
                        <a:rPr lang="fr-FR" sz="1000" b="0" i="1" u="none" strike="noStrike" dirty="0">
                          <a:solidFill>
                            <a:srgbClr val="000000"/>
                          </a:solidFill>
                          <a:effectLst/>
                          <a:latin typeface="Times New Roman"/>
                        </a:rPr>
                        <a:t>20 000 €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10001"/>
                  </a:ext>
                </a:extLst>
              </a:tr>
            </a:tbl>
          </a:graphicData>
        </a:graphic>
      </p:graphicFrame>
      <p:sp>
        <p:nvSpPr>
          <p:cNvPr id="12" name="Titr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ctr" anchorCtr="0" compatLnSpc="1">
            <a:prstTxWarp prst="textNoShape">
              <a:avLst/>
            </a:prstTxWarp>
          </a:bodyPr>
          <a:lstStyle/>
          <a:p>
            <a:r>
              <a:rPr lang="fr-FR" sz="2800" dirty="0">
                <a:solidFill>
                  <a:srgbClr val="00B0F0"/>
                </a:solidFill>
                <a:latin typeface="Century Gothic"/>
              </a:rPr>
              <a:t>Zoom sur la mission SNP des CPTS</a:t>
            </a:r>
          </a:p>
        </p:txBody>
      </p:sp>
    </p:spTree>
    <p:extLst>
      <p:ext uri="{BB962C8B-B14F-4D97-AF65-F5344CB8AC3E}">
        <p14:creationId xmlns:p14="http://schemas.microsoft.com/office/powerpoint/2010/main" val="681921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620688"/>
            <a:ext cx="8856984" cy="5904656"/>
          </a:xfrm>
        </p:spPr>
        <p:txBody>
          <a:bodyPr/>
          <a:lstStyle/>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u="sng" dirty="0"/>
          </a:p>
          <a:p>
            <a:pPr marL="0" indent="0" algn="just">
              <a:buNone/>
            </a:pPr>
            <a:endParaRPr lang="fr-FR" sz="2000" b="0" dirty="0"/>
          </a:p>
        </p:txBody>
      </p:sp>
      <p:sp>
        <p:nvSpPr>
          <p:cNvPr id="4" name="Espace réservé du numéro de diapositive 3"/>
          <p:cNvSpPr>
            <a:spLocks noGrp="1"/>
          </p:cNvSpPr>
          <p:nvPr>
            <p:ph type="sldNum" sz="quarter" idx="10"/>
          </p:nvPr>
        </p:nvSpPr>
        <p:spPr/>
        <p:txBody>
          <a:bodyPr/>
          <a:lstStyle/>
          <a:p>
            <a:pPr>
              <a:defRPr/>
            </a:pPr>
            <a:fld id="{C3836CD6-8EF6-433F-91A2-C23AF0A81EF0}" type="slidenum">
              <a:rPr lang="fr-FR" smtClean="0"/>
              <a:pPr>
                <a:defRPr/>
              </a:pPr>
              <a:t>19</a:t>
            </a:fld>
            <a:endParaRPr lang="fr-FR"/>
          </a:p>
        </p:txBody>
      </p:sp>
      <p:sp>
        <p:nvSpPr>
          <p:cNvPr id="12" name="Titr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ctr" anchorCtr="0" compatLnSpc="1">
            <a:prstTxWarp prst="textNoShape">
              <a:avLst/>
            </a:prstTxWarp>
          </a:bodyPr>
          <a:lstStyle/>
          <a:p>
            <a:r>
              <a:rPr lang="fr-FR" sz="2800" dirty="0">
                <a:solidFill>
                  <a:srgbClr val="00B0F0"/>
                </a:solidFill>
                <a:latin typeface="Century Gothic"/>
              </a:rPr>
              <a:t>Zoom sur la mission SNP des CPTS</a:t>
            </a:r>
          </a:p>
        </p:txBody>
      </p:sp>
      <p:sp>
        <p:nvSpPr>
          <p:cNvPr id="11" name="Espace réservé du contenu 2"/>
          <p:cNvSpPr txBox="1">
            <a:spLocks/>
          </p:cNvSpPr>
          <p:nvPr/>
        </p:nvSpPr>
        <p:spPr bwMode="auto">
          <a:xfrm>
            <a:off x="259904" y="773088"/>
            <a:ext cx="8856984" cy="590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t" anchorCtr="0" compatLnSpc="1">
            <a:prstTxWarp prst="textNoShape">
              <a:avLst/>
            </a:prstTxWarp>
          </a:bodyPr>
          <a:lstStyle>
            <a:lvl1pPr marL="325438" indent="-325438" algn="l" defTabSz="892175" rtl="0" eaLnBrk="0" fontAlgn="base" hangingPunct="0">
              <a:spcBef>
                <a:spcPct val="20000"/>
              </a:spcBef>
              <a:spcAft>
                <a:spcPct val="0"/>
              </a:spcAft>
              <a:buClr>
                <a:schemeClr val="folHlink"/>
              </a:buClr>
              <a:buFont typeface="Wingdings" pitchFamily="2" charset="2"/>
              <a:buChar char="è"/>
              <a:defRPr sz="2100" b="1">
                <a:solidFill>
                  <a:srgbClr val="0C419A"/>
                </a:solidFill>
                <a:latin typeface="+mn-lt"/>
                <a:ea typeface="+mn-ea"/>
                <a:cs typeface="+mn-cs"/>
              </a:defRPr>
            </a:lvl1pPr>
            <a:lvl2pPr marL="741363" indent="-244475" algn="l" defTabSz="892175" rtl="0" eaLnBrk="0" fontAlgn="base" hangingPunct="0">
              <a:spcBef>
                <a:spcPct val="20000"/>
              </a:spcBef>
              <a:spcAft>
                <a:spcPct val="0"/>
              </a:spcAft>
              <a:buSzPct val="80000"/>
              <a:buFont typeface="Wingdings" pitchFamily="2" charset="2"/>
              <a:buChar char="l"/>
              <a:defRPr>
                <a:solidFill>
                  <a:srgbClr val="0C419A"/>
                </a:solidFill>
                <a:latin typeface="+mn-lt"/>
              </a:defRPr>
            </a:lvl2pPr>
            <a:lvl3pPr marL="1122363" indent="-211138" algn="l" defTabSz="892175" rtl="0" eaLnBrk="0" fontAlgn="base" hangingPunct="0">
              <a:spcBef>
                <a:spcPct val="20000"/>
              </a:spcBef>
              <a:spcAft>
                <a:spcPct val="0"/>
              </a:spcAft>
              <a:buClr>
                <a:schemeClr val="folHlink"/>
              </a:buClr>
              <a:buFont typeface="Wingdings" pitchFamily="2" charset="2"/>
              <a:buChar char="ü"/>
              <a:defRPr>
                <a:solidFill>
                  <a:srgbClr val="0C419A"/>
                </a:solidFill>
                <a:latin typeface="+mn-lt"/>
              </a:defRPr>
            </a:lvl3pPr>
            <a:lvl4pPr marL="1568450" indent="-212725" algn="l" defTabSz="892175" rtl="0" eaLnBrk="0" fontAlgn="base" hangingPunct="0">
              <a:spcBef>
                <a:spcPct val="20000"/>
              </a:spcBef>
              <a:spcAft>
                <a:spcPct val="0"/>
              </a:spcAft>
              <a:buChar char="_"/>
              <a:defRPr sz="2000">
                <a:solidFill>
                  <a:srgbClr val="0C419A"/>
                </a:solidFill>
                <a:latin typeface="+mn-lt"/>
              </a:defRPr>
            </a:lvl4pPr>
            <a:lvl5pPr marL="2019300" indent="-211138" algn="l" defTabSz="892175" rtl="0" eaLnBrk="0" fontAlgn="base" hangingPunct="0">
              <a:spcBef>
                <a:spcPct val="20000"/>
              </a:spcBef>
              <a:spcAft>
                <a:spcPct val="0"/>
              </a:spcAft>
              <a:buChar char="_"/>
              <a:defRPr sz="2000">
                <a:solidFill>
                  <a:srgbClr val="0C419A"/>
                </a:solidFill>
                <a:latin typeface="+mn-lt"/>
              </a:defRPr>
            </a:lvl5pPr>
            <a:lvl6pPr marL="2424203" indent="-225123" algn="l" defTabSz="901863" rtl="0" eaLnBrk="1" fontAlgn="base" hangingPunct="1">
              <a:spcBef>
                <a:spcPct val="20000"/>
              </a:spcBef>
              <a:spcAft>
                <a:spcPct val="0"/>
              </a:spcAft>
              <a:buChar char="_"/>
              <a:defRPr sz="2000">
                <a:solidFill>
                  <a:srgbClr val="0C419A"/>
                </a:solidFill>
                <a:latin typeface="+mn-lt"/>
              </a:defRPr>
            </a:lvl6pPr>
            <a:lvl7pPr marL="2819543" indent="-225123" algn="l" defTabSz="901863" rtl="0" eaLnBrk="1" fontAlgn="base" hangingPunct="1">
              <a:spcBef>
                <a:spcPct val="20000"/>
              </a:spcBef>
              <a:spcAft>
                <a:spcPct val="0"/>
              </a:spcAft>
              <a:buChar char="_"/>
              <a:defRPr sz="2000">
                <a:solidFill>
                  <a:srgbClr val="0C419A"/>
                </a:solidFill>
                <a:latin typeface="+mn-lt"/>
              </a:defRPr>
            </a:lvl7pPr>
            <a:lvl8pPr marL="3214870" indent="-225123" algn="l" defTabSz="901863" rtl="0" eaLnBrk="1" fontAlgn="base" hangingPunct="1">
              <a:spcBef>
                <a:spcPct val="20000"/>
              </a:spcBef>
              <a:spcAft>
                <a:spcPct val="0"/>
              </a:spcAft>
              <a:buChar char="_"/>
              <a:defRPr sz="2000">
                <a:solidFill>
                  <a:srgbClr val="0C419A"/>
                </a:solidFill>
                <a:latin typeface="+mn-lt"/>
              </a:defRPr>
            </a:lvl8pPr>
            <a:lvl9pPr marL="3610211" indent="-225123" algn="l" defTabSz="901863" rtl="0" eaLnBrk="1" fontAlgn="base" hangingPunct="1">
              <a:spcBef>
                <a:spcPct val="20000"/>
              </a:spcBef>
              <a:spcAft>
                <a:spcPct val="0"/>
              </a:spcAft>
              <a:buChar char="_"/>
              <a:defRPr sz="2000">
                <a:solidFill>
                  <a:srgbClr val="0C419A"/>
                </a:solidFill>
                <a:latin typeface="+mn-lt"/>
              </a:defRPr>
            </a:lvl9pPr>
          </a:lstStyle>
          <a:p>
            <a:pPr marL="0" indent="0">
              <a:buNone/>
            </a:pPr>
            <a:r>
              <a:rPr lang="fr-FR" sz="1800" dirty="0"/>
              <a:t>Concrètement : </a:t>
            </a:r>
          </a:p>
          <a:p>
            <a:pPr marL="0" indent="0">
              <a:buNone/>
            </a:pPr>
            <a:endParaRPr lang="fr-FR" sz="1200" dirty="0"/>
          </a:p>
          <a:p>
            <a:r>
              <a:rPr lang="fr-FR" sz="1800" dirty="0"/>
              <a:t>19 CPTS parmi les 31 CPTS membres de l’ACI se sont déjà saisies du sujet soins non programmés sur leur territoire et ont démarré leur mission de SNP</a:t>
            </a:r>
          </a:p>
          <a:p>
            <a:pPr marL="0" indent="0">
              <a:buNone/>
            </a:pPr>
            <a:endParaRPr lang="fr-FR" sz="600" dirty="0"/>
          </a:p>
          <a:p>
            <a:r>
              <a:rPr lang="fr-FR" sz="1800" dirty="0"/>
              <a:t>Quelques exemples de missions « SNP » en cours de déploiement</a:t>
            </a:r>
          </a:p>
          <a:p>
            <a:endParaRPr lang="fr-FR" sz="600" dirty="0"/>
          </a:p>
          <a:p>
            <a:pPr marL="0" indent="0">
              <a:buNone/>
            </a:pPr>
            <a:r>
              <a:rPr lang="fr-FR" sz="1700" u="sng" dirty="0"/>
              <a:t>CPTS de Metz :</a:t>
            </a:r>
          </a:p>
          <a:p>
            <a:pPr>
              <a:buFontTx/>
              <a:buChar char="-"/>
            </a:pPr>
            <a:r>
              <a:rPr lang="fr-FR" sz="1700" b="0" dirty="0"/>
              <a:t>Mise en place d’un numéro unique pour orienter les patients vers les cabinets de ville pour éviter le recours aux urgences avec un outil dédié mis à la disposition du Centre 15 pour faire le lien avec les disponibilités des médecins de ville</a:t>
            </a:r>
          </a:p>
          <a:p>
            <a:pPr>
              <a:buFontTx/>
              <a:buChar char="-"/>
            </a:pPr>
            <a:r>
              <a:rPr lang="fr-FR" sz="1700" b="0" dirty="0"/>
              <a:t>Extension des horaires de cabinet de garde avec possibilité de téléconsultation (18h-20h et samedi matin)</a:t>
            </a:r>
          </a:p>
          <a:p>
            <a:pPr>
              <a:buFontTx/>
              <a:buChar char="-"/>
            </a:pPr>
            <a:endParaRPr lang="fr-FR" sz="800" dirty="0"/>
          </a:p>
          <a:p>
            <a:pPr marL="0" indent="0">
              <a:buNone/>
            </a:pPr>
            <a:r>
              <a:rPr lang="fr-FR" sz="1700" u="sng" dirty="0"/>
              <a:t>CPTS Val de Sambre</a:t>
            </a:r>
          </a:p>
          <a:p>
            <a:pPr>
              <a:buFontTx/>
              <a:buChar char="-"/>
            </a:pPr>
            <a:r>
              <a:rPr lang="fr-FR" sz="1700" b="0" dirty="0"/>
              <a:t>Ligne téléphonique dédiée</a:t>
            </a:r>
          </a:p>
          <a:p>
            <a:pPr>
              <a:buFontTx/>
              <a:buChar char="-"/>
            </a:pPr>
            <a:r>
              <a:rPr lang="fr-FR" sz="1700" b="0" dirty="0"/>
              <a:t>planning de médecins volontaires les après midi et samedi matin à l’aide d’un agenda partagé en lien avec la MMG</a:t>
            </a:r>
          </a:p>
          <a:p>
            <a:pPr>
              <a:buFontTx/>
              <a:buChar char="-"/>
            </a:pPr>
            <a:r>
              <a:rPr lang="fr-FR" sz="1700" b="0" dirty="0"/>
              <a:t>Orientation vers d’autres professionnels si nécessaire (second recours, radiologie, biologie,..)</a:t>
            </a:r>
          </a:p>
        </p:txBody>
      </p:sp>
    </p:spTree>
    <p:extLst>
      <p:ext uri="{BB962C8B-B14F-4D97-AF65-F5344CB8AC3E}">
        <p14:creationId xmlns:p14="http://schemas.microsoft.com/office/powerpoint/2010/main" val="2661162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323850" y="1268760"/>
            <a:ext cx="8352606" cy="3816424"/>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Font typeface="Wingdings" pitchFamily="2" charset="2"/>
              <a:buChar char="§"/>
              <a:defRPr sz="20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2"/>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accent2"/>
                </a:solidFill>
                <a:latin typeface="+mn-lt"/>
              </a:defRPr>
            </a:lvl5pPr>
            <a:lvl6pPr marL="2514600" indent="-228600" algn="l" rtl="0" fontAlgn="base">
              <a:spcBef>
                <a:spcPct val="20000"/>
              </a:spcBef>
              <a:spcAft>
                <a:spcPct val="0"/>
              </a:spcAft>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Font typeface="Wingdings" pitchFamily="2" charset="2"/>
              <a:buChar char="§"/>
              <a:defRPr sz="2000">
                <a:solidFill>
                  <a:schemeClr val="accent2"/>
                </a:solidFill>
                <a:latin typeface="+mn-lt"/>
              </a:defRPr>
            </a:lvl9pPr>
          </a:lstStyle>
          <a:p>
            <a:pPr marL="0" indent="0">
              <a:buNone/>
            </a:pPr>
            <a:endParaRPr lang="fr-FR" b="1" dirty="0"/>
          </a:p>
          <a:p>
            <a:pPr>
              <a:buAutoNum type="arabicPeriod"/>
            </a:pPr>
            <a:r>
              <a:rPr lang="fr-FR" b="1" dirty="0"/>
              <a:t>Contexte, cadre juridique des négociations, orientations, calendrier</a:t>
            </a:r>
          </a:p>
          <a:p>
            <a:pPr>
              <a:buAutoNum type="arabicPeriod"/>
            </a:pPr>
            <a:endParaRPr lang="fr-FR" b="1" dirty="0"/>
          </a:p>
          <a:p>
            <a:pPr>
              <a:buAutoNum type="arabicPeriod"/>
            </a:pPr>
            <a:endParaRPr lang="fr-FR" b="1" dirty="0"/>
          </a:p>
          <a:p>
            <a:pPr>
              <a:buAutoNum type="arabicPeriod"/>
            </a:pPr>
            <a:endParaRPr lang="fr-FR" b="1" dirty="0"/>
          </a:p>
          <a:p>
            <a:pPr marL="0" lvl="0" indent="0">
              <a:buNone/>
            </a:pPr>
            <a:endParaRPr lang="fr-FR" b="1" dirty="0"/>
          </a:p>
          <a:p>
            <a:pPr marL="0" lvl="0" indent="0">
              <a:buNone/>
            </a:pPr>
            <a:r>
              <a:rPr lang="fr-FR" b="1" dirty="0"/>
              <a:t>2. Pistes de travail sur les soins non programmés</a:t>
            </a:r>
          </a:p>
          <a:p>
            <a:pPr lvl="0">
              <a:buFont typeface="+mj-lt"/>
              <a:buAutoNum type="arabicPeriod" startAt="3"/>
            </a:pPr>
            <a:endParaRPr lang="fr-FR" b="1" dirty="0"/>
          </a:p>
          <a:p>
            <a:pPr lvl="0">
              <a:buFont typeface="+mj-lt"/>
              <a:buAutoNum type="arabicPeriod" startAt="3"/>
            </a:pPr>
            <a:endParaRPr lang="fr-FR" b="1" dirty="0"/>
          </a:p>
          <a:p>
            <a:pPr marL="0" lvl="0" indent="0">
              <a:buNone/>
            </a:pPr>
            <a:endParaRPr lang="fr-FR" b="1" dirty="0"/>
          </a:p>
        </p:txBody>
      </p:sp>
      <p:sp>
        <p:nvSpPr>
          <p:cNvPr id="15364" name="Espace réservé du numéro de diapositive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93D138A-910D-4B8B-BD29-BA010AD8171E}" type="slidenum">
              <a:rPr lang="fr-FR" altLang="fr-FR" smtClean="0">
                <a:solidFill>
                  <a:srgbClr val="4993D7"/>
                </a:solidFill>
              </a:rPr>
              <a:pPr eaLnBrk="1" hangingPunct="1"/>
              <a:t>2</a:t>
            </a:fld>
            <a:endParaRPr lang="fr-FR" altLang="fr-FR" dirty="0">
              <a:solidFill>
                <a:srgbClr val="4993D7"/>
              </a:solidFill>
            </a:endParaRPr>
          </a:p>
        </p:txBody>
      </p:sp>
      <p:sp>
        <p:nvSpPr>
          <p:cNvPr id="4" name="Titre 1"/>
          <p:cNvSpPr>
            <a:spLocks noGrp="1"/>
          </p:cNvSpPr>
          <p:nvPr>
            <p:ph type="title"/>
          </p:nvPr>
        </p:nvSpPr>
        <p:spPr>
          <a:xfrm>
            <a:off x="0" y="0"/>
            <a:ext cx="9144000" cy="555625"/>
          </a:xfrm>
        </p:spPr>
        <p:txBody>
          <a:bodyPr/>
          <a:lstStyle/>
          <a:p>
            <a:r>
              <a:rPr lang="fr-FR" sz="2400" dirty="0"/>
              <a:t>Sommaire</a:t>
            </a:r>
          </a:p>
        </p:txBody>
      </p:sp>
    </p:spTree>
    <p:extLst>
      <p:ext uri="{BB962C8B-B14F-4D97-AF65-F5344CB8AC3E}">
        <p14:creationId xmlns:p14="http://schemas.microsoft.com/office/powerpoint/2010/main" val="2400401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520" y="0"/>
            <a:ext cx="9144000" cy="555625"/>
          </a:xfrm>
        </p:spPr>
        <p:txBody>
          <a:bodyPr/>
          <a:lstStyle/>
          <a:p>
            <a:r>
              <a:rPr lang="fr-FR" sz="2600" dirty="0">
                <a:solidFill>
                  <a:srgbClr val="00B0F0"/>
                </a:solidFill>
                <a:latin typeface="Century Gothic"/>
              </a:rPr>
              <a:t>        Une mise en place en cohérence avec les dispositifs existants</a:t>
            </a:r>
            <a:endParaRPr lang="fr-FR" sz="2600" dirty="0"/>
          </a:p>
        </p:txBody>
      </p:sp>
      <p:sp>
        <p:nvSpPr>
          <p:cNvPr id="3" name="Espace réservé du contenu 2"/>
          <p:cNvSpPr>
            <a:spLocks noGrp="1"/>
          </p:cNvSpPr>
          <p:nvPr>
            <p:ph idx="1"/>
          </p:nvPr>
        </p:nvSpPr>
        <p:spPr/>
        <p:txBody>
          <a:bodyPr/>
          <a:lstStyle/>
          <a:p>
            <a:r>
              <a:rPr lang="fr-FR" sz="1800" dirty="0"/>
              <a:t>L’indicateur 8 du forfait structure </a:t>
            </a:r>
            <a:r>
              <a:rPr lang="fr-FR" sz="1800" b="0" dirty="0"/>
              <a:t>introduit via l’avenant 7 à la convention médicale</a:t>
            </a:r>
          </a:p>
          <a:p>
            <a:pPr marL="0" indent="0">
              <a:buNone/>
            </a:pPr>
            <a:endParaRPr lang="fr-FR" sz="1800" b="0" dirty="0"/>
          </a:p>
          <a:p>
            <a:pPr>
              <a:buFont typeface="Symbol"/>
              <a:buChar char="Þ"/>
            </a:pPr>
            <a:r>
              <a:rPr lang="fr-FR" sz="1800" b="0" dirty="0"/>
              <a:t>Ce nouvel indicateur valorise à hauteur </a:t>
            </a:r>
            <a:r>
              <a:rPr lang="fr-FR" sz="1800" dirty="0"/>
              <a:t>de 150 points, dès 2020, </a:t>
            </a:r>
            <a:r>
              <a:rPr lang="fr-FR" sz="1800" b="0" dirty="0"/>
              <a:t>la </a:t>
            </a:r>
            <a:r>
              <a:rPr lang="fr-FR" sz="1800" i="1" dirty="0"/>
              <a:t>« participation des médecins libéraux à une organisation proposant la prise en charge de soins non programmés dans le cadre d’une régulation territoriale ».  </a:t>
            </a:r>
          </a:p>
          <a:p>
            <a:pPr marL="534988" indent="-179388">
              <a:buNone/>
              <a:tabLst>
                <a:tab pos="534988" algn="l"/>
              </a:tabLst>
            </a:pPr>
            <a:r>
              <a:rPr lang="fr-FR" sz="1800" b="0" dirty="0"/>
              <a:t>« Ce nouvel indicateur est mis en place pour valoriser l’implication des médecins dans le cadre d’une </a:t>
            </a:r>
            <a:r>
              <a:rPr lang="fr-FR" sz="1800" dirty="0"/>
              <a:t>organisation territoriale régulée,</a:t>
            </a:r>
            <a:r>
              <a:rPr lang="fr-FR" sz="1800" b="0" dirty="0"/>
              <a:t> pour répondre aux besoins de soins non programmés hors dispositifs de PDSA (demande de prise en charge le jour-même ou dans les 24 heures émanant de patients du territoire en situation d’urgence non vitale). </a:t>
            </a:r>
          </a:p>
          <a:p>
            <a:pPr marL="534988" indent="0">
              <a:buNone/>
            </a:pPr>
            <a:r>
              <a:rPr lang="fr-FR" sz="1800" dirty="0"/>
              <a:t>Cette organisation s’inscrit notamment dans le cadre des missions mises en place par les Communautés Professionnelle Territoriale de Santé</a:t>
            </a:r>
            <a:r>
              <a:rPr lang="fr-FR" sz="1800" b="0" dirty="0"/>
              <a:t>. </a:t>
            </a:r>
          </a:p>
          <a:p>
            <a:pPr marL="534988" indent="0">
              <a:buNone/>
            </a:pPr>
            <a:r>
              <a:rPr lang="fr-FR" sz="1800" b="0" dirty="0"/>
              <a:t>Cette réponse implique à la fois les médecins de premier recours et de second recours quelle que soit leur spécialité médicale. »</a:t>
            </a:r>
            <a:endParaRPr lang="fr-FR" sz="1800" dirty="0"/>
          </a:p>
        </p:txBody>
      </p:sp>
      <p:sp>
        <p:nvSpPr>
          <p:cNvPr id="4" name="Espace réservé du numéro de diapositive 3"/>
          <p:cNvSpPr>
            <a:spLocks noGrp="1"/>
          </p:cNvSpPr>
          <p:nvPr>
            <p:ph type="sldNum" sz="quarter" idx="10"/>
          </p:nvPr>
        </p:nvSpPr>
        <p:spPr/>
        <p:txBody>
          <a:bodyPr/>
          <a:lstStyle/>
          <a:p>
            <a:pPr>
              <a:defRPr/>
            </a:pPr>
            <a:fld id="{C3836CD6-8EF6-433F-91A2-C23AF0A81EF0}" type="slidenum">
              <a:rPr lang="fr-FR" smtClean="0"/>
              <a:pPr>
                <a:defRPr/>
              </a:pPr>
              <a:t>20</a:t>
            </a:fld>
            <a:endParaRPr lang="fr-FR"/>
          </a:p>
        </p:txBody>
      </p:sp>
      <p:pic>
        <p:nvPicPr>
          <p:cNvPr id="5" name="Picture 3" descr="2019122_PictoGDR_Plan de travail 1 copi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46" y="-142350"/>
            <a:ext cx="899592" cy="900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3140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520" y="116632"/>
            <a:ext cx="9360718" cy="360040"/>
          </a:xfrm>
        </p:spPr>
        <p:txBody>
          <a:bodyPr/>
          <a:lstStyle/>
          <a:p>
            <a:r>
              <a:rPr lang="fr-FR" sz="2400" kern="1200" dirty="0">
                <a:solidFill>
                  <a:srgbClr val="00B0F0"/>
                </a:solidFill>
                <a:latin typeface="Century Gothic"/>
                <a:ea typeface="+mn-ea"/>
                <a:cs typeface="+mn-cs"/>
              </a:rPr>
              <a:t>Eléments de cadrage et principe du dispositif conventionnel</a:t>
            </a:r>
          </a:p>
        </p:txBody>
      </p:sp>
      <p:sp>
        <p:nvSpPr>
          <p:cNvPr id="3" name="Espace réservé du contenu 2"/>
          <p:cNvSpPr>
            <a:spLocks noGrp="1"/>
          </p:cNvSpPr>
          <p:nvPr>
            <p:ph idx="1"/>
          </p:nvPr>
        </p:nvSpPr>
        <p:spPr>
          <a:xfrm>
            <a:off x="0" y="620712"/>
            <a:ext cx="9144000" cy="5616575"/>
          </a:xfrm>
        </p:spPr>
        <p:txBody>
          <a:bodyPr/>
          <a:lstStyle/>
          <a:p>
            <a:r>
              <a:rPr lang="fr-FR" sz="1900" dirty="0"/>
              <a:t>L’objet de la négociation porte sur la prise en charge des soins non programmés régulés</a:t>
            </a:r>
          </a:p>
          <a:p>
            <a:endParaRPr lang="fr-FR" sz="1000" dirty="0"/>
          </a:p>
          <a:p>
            <a:r>
              <a:rPr lang="fr-FR" sz="1900" dirty="0"/>
              <a:t>Les discussions visent à définir des mécanismes pour valoriser </a:t>
            </a:r>
          </a:p>
          <a:p>
            <a:pPr lvl="1">
              <a:buFont typeface="Arial" panose="020B0604020202020204" pitchFamily="34" charset="0"/>
              <a:buChar char="•"/>
            </a:pPr>
            <a:r>
              <a:rPr lang="fr-FR" sz="1900" dirty="0">
                <a:ea typeface="+mn-ea"/>
                <a:cs typeface="+mn-cs"/>
              </a:rPr>
              <a:t>la participation des médecins libéraux à la régulation </a:t>
            </a:r>
          </a:p>
          <a:p>
            <a:pPr lvl="1">
              <a:buFont typeface="Arial" panose="020B0604020202020204" pitchFamily="34" charset="0"/>
              <a:buChar char="•"/>
            </a:pPr>
            <a:r>
              <a:rPr lang="fr-FR" sz="1900" dirty="0">
                <a:ea typeface="+mn-ea"/>
                <a:cs typeface="+mn-cs"/>
              </a:rPr>
              <a:t>la prise en charge des soins non programmés régulés par les médecins libéraux, </a:t>
            </a:r>
          </a:p>
          <a:p>
            <a:pPr lvl="1">
              <a:buFont typeface="Arial" panose="020B0604020202020204" pitchFamily="34" charset="0"/>
              <a:buChar char="•"/>
            </a:pPr>
            <a:r>
              <a:rPr lang="fr-FR" sz="1900" dirty="0">
                <a:ea typeface="+mn-ea"/>
                <a:cs typeface="+mn-cs"/>
              </a:rPr>
              <a:t>le cas échéant l’aide à l’acquisition des outils nécessaires (en cohérence avec ce qui est déjà valorisé via le forfait structure)</a:t>
            </a:r>
          </a:p>
          <a:p>
            <a:endParaRPr lang="fr-FR" sz="1000" dirty="0"/>
          </a:p>
          <a:p>
            <a:endParaRPr lang="fr-FR" sz="1000" dirty="0"/>
          </a:p>
          <a:p>
            <a:r>
              <a:rPr lang="fr-FR" sz="1900" dirty="0"/>
              <a:t>Le dispositif est complémentaire </a:t>
            </a:r>
            <a:r>
              <a:rPr lang="fr-FR" sz="1900" b="1" dirty="0">
                <a:sym typeface="Wingdings" panose="05000000000000000000" pitchFamily="2" charset="2"/>
              </a:rPr>
              <a:t>à la PDSA</a:t>
            </a:r>
          </a:p>
          <a:p>
            <a:endParaRPr lang="fr-FR" sz="1000" dirty="0"/>
          </a:p>
          <a:p>
            <a:r>
              <a:rPr lang="fr-FR" sz="1900" dirty="0"/>
              <a:t>Le dispositif doit s’inscrire dans le cadre d’organisations territoriales, telles que mises en place notamment par les CPTS</a:t>
            </a:r>
          </a:p>
          <a:p>
            <a:endParaRPr lang="fr-FR" sz="1000" b="1" dirty="0"/>
          </a:p>
          <a:p>
            <a:r>
              <a:rPr lang="fr-FR" sz="1900" dirty="0"/>
              <a:t>La mesure et  la valorisation du service effectivement rendu par les médecins libéraux dans ce cadre aux patients seront nécessaires</a:t>
            </a:r>
            <a:br>
              <a:rPr lang="fr-FR" sz="1900" dirty="0"/>
            </a:br>
            <a:r>
              <a:rPr lang="fr-FR" sz="1900" dirty="0"/>
              <a:t>=&gt; souhait d’un financement au résultat.</a:t>
            </a:r>
          </a:p>
          <a:p>
            <a:endParaRPr lang="fr-FR" sz="1900" dirty="0"/>
          </a:p>
          <a:p>
            <a:pPr marL="0" indent="0">
              <a:buNone/>
            </a:pPr>
            <a:endParaRPr lang="fr-FR" sz="1900" dirty="0"/>
          </a:p>
        </p:txBody>
      </p:sp>
      <p:sp>
        <p:nvSpPr>
          <p:cNvPr id="4" name="Espace réservé du numéro de diapositive 3"/>
          <p:cNvSpPr>
            <a:spLocks noGrp="1"/>
          </p:cNvSpPr>
          <p:nvPr>
            <p:ph type="sldNum" sz="quarter" idx="10"/>
          </p:nvPr>
        </p:nvSpPr>
        <p:spPr/>
        <p:txBody>
          <a:bodyPr/>
          <a:lstStyle/>
          <a:p>
            <a:pPr>
              <a:defRPr/>
            </a:pPr>
            <a:fld id="{C3836CD6-8EF6-433F-91A2-C23AF0A81EF0}" type="slidenum">
              <a:rPr lang="fr-FR" smtClean="0"/>
              <a:pPr>
                <a:defRPr/>
              </a:pPr>
              <a:t>21</a:t>
            </a:fld>
            <a:endParaRPr lang="fr-FR"/>
          </a:p>
        </p:txBody>
      </p:sp>
    </p:spTree>
    <p:extLst>
      <p:ext uri="{BB962C8B-B14F-4D97-AF65-F5344CB8AC3E}">
        <p14:creationId xmlns:p14="http://schemas.microsoft.com/office/powerpoint/2010/main" val="3050920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kern="1200" dirty="0">
                <a:solidFill>
                  <a:srgbClr val="00B0F0"/>
                </a:solidFill>
                <a:latin typeface="Century Gothic"/>
                <a:ea typeface="+mn-ea"/>
                <a:cs typeface="+mn-cs"/>
              </a:rPr>
              <a:t>  La régulation libérale</a:t>
            </a:r>
          </a:p>
        </p:txBody>
      </p:sp>
      <p:sp>
        <p:nvSpPr>
          <p:cNvPr id="3" name="Espace réservé du contenu 2"/>
          <p:cNvSpPr>
            <a:spLocks noGrp="1"/>
          </p:cNvSpPr>
          <p:nvPr>
            <p:ph idx="1"/>
          </p:nvPr>
        </p:nvSpPr>
        <p:spPr/>
        <p:txBody>
          <a:bodyPr/>
          <a:lstStyle/>
          <a:p>
            <a:pPr marL="457200" indent="-457200">
              <a:buFont typeface="+mj-lt"/>
              <a:buAutoNum type="arabicPeriod"/>
            </a:pPr>
            <a:r>
              <a:rPr lang="fr-FR" dirty="0"/>
              <a:t>Les </a:t>
            </a:r>
            <a:r>
              <a:rPr lang="fr-FR" dirty="0" err="1"/>
              <a:t>pré-requis</a:t>
            </a:r>
            <a:endParaRPr lang="fr-FR" dirty="0"/>
          </a:p>
          <a:p>
            <a:pPr indent="388938">
              <a:buFont typeface="Arial" panose="020B0604020202020204" pitchFamily="34" charset="0"/>
              <a:buChar char="•"/>
            </a:pPr>
            <a:r>
              <a:rPr lang="fr-FR" sz="1800" b="0" dirty="0"/>
              <a:t>Sur la base du volontariat assurée par des médecins généralistes libéraux, à l’instar de la PDSA</a:t>
            </a:r>
          </a:p>
          <a:p>
            <a:pPr indent="388938">
              <a:buFont typeface="Arial" panose="020B0604020202020204" pitchFamily="34" charset="0"/>
              <a:buChar char="•"/>
            </a:pPr>
            <a:r>
              <a:rPr lang="fr-FR" sz="1800" b="0" dirty="0"/>
              <a:t>Possibilité pour les médecins généralistes régulateurs d’être en délocalisé</a:t>
            </a:r>
          </a:p>
          <a:p>
            <a:pPr indent="388938">
              <a:buFont typeface="Arial" panose="020B0604020202020204" pitchFamily="34" charset="0"/>
              <a:buChar char="•"/>
            </a:pPr>
            <a:r>
              <a:rPr lang="fr-FR" sz="1800" b="0" dirty="0"/>
              <a:t>Nécessité d’une formation des régulateurs libéraux</a:t>
            </a:r>
          </a:p>
          <a:p>
            <a:pPr indent="388938">
              <a:buFont typeface="Arial" panose="020B0604020202020204" pitchFamily="34" charset="0"/>
              <a:buChar char="•"/>
            </a:pPr>
            <a:r>
              <a:rPr lang="fr-FR" sz="1800" b="0" dirty="0"/>
              <a:t>Besoin d’identification par l’assurance maladie des médecins intervenants dans la régulation, à l’instar de ce qui est fait sur la PDSA (où les médecins participants sont identifiés via leur inscription sur le tableau de gardes)</a:t>
            </a:r>
          </a:p>
          <a:p>
            <a:pPr lvl="1"/>
            <a:endParaRPr lang="fr-FR" dirty="0"/>
          </a:p>
          <a:p>
            <a:pPr marL="457200" indent="-457200">
              <a:buFont typeface="+mj-lt"/>
              <a:buAutoNum type="arabicPeriod" startAt="2"/>
            </a:pPr>
            <a:r>
              <a:rPr lang="fr-FR" dirty="0"/>
              <a:t>Les premières questions soulevées</a:t>
            </a:r>
          </a:p>
          <a:p>
            <a:pPr marL="457200" indent="-457200">
              <a:buFont typeface="+mj-lt"/>
              <a:buAutoNum type="arabicPeriod" startAt="2"/>
            </a:pPr>
            <a:endParaRPr lang="fr-FR" sz="1000" dirty="0"/>
          </a:p>
          <a:p>
            <a:pPr marL="325438" lvl="1" indent="388938">
              <a:buClr>
                <a:schemeClr val="folHlink"/>
              </a:buClr>
              <a:buFont typeface="Arial" panose="020B0604020202020204" pitchFamily="34" charset="0"/>
              <a:buChar char="•"/>
            </a:pPr>
            <a:r>
              <a:rPr lang="fr-FR" dirty="0">
                <a:ea typeface="+mn-ea"/>
                <a:cs typeface="+mn-cs"/>
                <a:sym typeface="Wingdings" panose="05000000000000000000" pitchFamily="2" charset="2"/>
              </a:rPr>
              <a:t>Valorisation de la participation des médecins régulateurs sur une base horaire</a:t>
            </a:r>
          </a:p>
          <a:p>
            <a:pPr marL="325438" lvl="1" indent="388938">
              <a:buClr>
                <a:schemeClr val="folHlink"/>
              </a:buClr>
              <a:buFont typeface="Arial" panose="020B0604020202020204" pitchFamily="34" charset="0"/>
              <a:buChar char="•"/>
            </a:pPr>
            <a:r>
              <a:rPr lang="fr-FR" dirty="0">
                <a:ea typeface="+mn-ea"/>
                <a:cs typeface="+mn-cs"/>
                <a:sym typeface="Wingdings" panose="05000000000000000000" pitchFamily="2" charset="2"/>
              </a:rPr>
              <a:t>Quelle articulation avec la mission « régulation des SNP » des CPTS ?</a:t>
            </a:r>
          </a:p>
          <a:p>
            <a:pPr marL="325438" lvl="1" indent="0">
              <a:buClr>
                <a:schemeClr val="folHlink"/>
              </a:buClr>
              <a:buNone/>
            </a:pPr>
            <a:r>
              <a:rPr lang="fr-FR" dirty="0">
                <a:ea typeface="+mn-ea"/>
                <a:cs typeface="+mn-cs"/>
                <a:sym typeface="Wingdings" panose="05000000000000000000" pitchFamily="2" charset="2"/>
              </a:rPr>
              <a:t>(l’accord ACI CPTS prévoit un volet optionnel avec enveloppe fléchée de </a:t>
            </a:r>
            <a:br>
              <a:rPr lang="fr-FR" dirty="0">
                <a:ea typeface="+mn-ea"/>
                <a:cs typeface="+mn-cs"/>
                <a:sym typeface="Wingdings" panose="05000000000000000000" pitchFamily="2" charset="2"/>
              </a:rPr>
            </a:br>
            <a:r>
              <a:rPr lang="fr-FR" dirty="0">
                <a:ea typeface="+mn-ea"/>
                <a:cs typeface="+mn-cs"/>
                <a:sym typeface="Wingdings" panose="05000000000000000000" pitchFamily="2" charset="2"/>
              </a:rPr>
              <a:t>35 000 € à 70 000 € pour le traitement et l’orientation des demandes de soins non programmés)</a:t>
            </a:r>
          </a:p>
          <a:p>
            <a:pPr marL="325438" lvl="1" indent="388938">
              <a:buClr>
                <a:schemeClr val="folHlink"/>
              </a:buClr>
              <a:buFont typeface="Arial" panose="020B0604020202020204" pitchFamily="34" charset="0"/>
              <a:buChar char="•"/>
            </a:pPr>
            <a:endParaRPr lang="fr-FR" dirty="0">
              <a:ea typeface="+mn-ea"/>
              <a:cs typeface="+mn-cs"/>
              <a:sym typeface="Wingdings" panose="05000000000000000000" pitchFamily="2" charset="2"/>
            </a:endParaRPr>
          </a:p>
          <a:p>
            <a:pPr marL="496888" lvl="1" indent="0">
              <a:buNone/>
            </a:pPr>
            <a:endParaRPr lang="fr-FR" dirty="0"/>
          </a:p>
        </p:txBody>
      </p:sp>
      <p:pic>
        <p:nvPicPr>
          <p:cNvPr id="4" name="Picture 2" descr="C:\Users\LOISEL-30188\Pictures\Icons ppt\hospital-phon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940" y="101491"/>
            <a:ext cx="500729" cy="500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space réservé du numéro de diapositive 4"/>
          <p:cNvSpPr>
            <a:spLocks noGrp="1"/>
          </p:cNvSpPr>
          <p:nvPr>
            <p:ph type="sldNum" sz="quarter" idx="10"/>
          </p:nvPr>
        </p:nvSpPr>
        <p:spPr/>
        <p:txBody>
          <a:bodyPr/>
          <a:lstStyle/>
          <a:p>
            <a:pPr>
              <a:defRPr/>
            </a:pPr>
            <a:fld id="{C3836CD6-8EF6-433F-91A2-C23AF0A81EF0}" type="slidenum">
              <a:rPr lang="fr-FR" smtClean="0"/>
              <a:pPr>
                <a:defRPr/>
              </a:pPr>
              <a:t>22</a:t>
            </a:fld>
            <a:endParaRPr lang="fr-FR"/>
          </a:p>
        </p:txBody>
      </p:sp>
    </p:spTree>
    <p:extLst>
      <p:ext uri="{BB962C8B-B14F-4D97-AF65-F5344CB8AC3E}">
        <p14:creationId xmlns:p14="http://schemas.microsoft.com/office/powerpoint/2010/main" val="3120221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4624"/>
            <a:ext cx="9144000" cy="555625"/>
          </a:xfrm>
        </p:spPr>
        <p:txBody>
          <a:bodyPr/>
          <a:lstStyle/>
          <a:p>
            <a:r>
              <a:rPr lang="fr-FR" sz="2400" kern="1200" dirty="0">
                <a:solidFill>
                  <a:srgbClr val="00B0F0"/>
                </a:solidFill>
                <a:latin typeface="Century Gothic"/>
                <a:ea typeface="+mn-ea"/>
                <a:cs typeface="+mn-cs"/>
              </a:rPr>
              <a:t>La réalisation des soins non programmés</a:t>
            </a:r>
          </a:p>
        </p:txBody>
      </p:sp>
      <p:sp>
        <p:nvSpPr>
          <p:cNvPr id="3" name="Espace réservé du contenu 2"/>
          <p:cNvSpPr>
            <a:spLocks noGrp="1"/>
          </p:cNvSpPr>
          <p:nvPr>
            <p:ph idx="1"/>
          </p:nvPr>
        </p:nvSpPr>
        <p:spPr>
          <a:xfrm>
            <a:off x="0" y="620688"/>
            <a:ext cx="9144000" cy="5616575"/>
          </a:xfrm>
        </p:spPr>
        <p:txBody>
          <a:bodyPr/>
          <a:lstStyle/>
          <a:p>
            <a:pPr marL="457200" indent="-457200">
              <a:buFont typeface="+mj-lt"/>
              <a:buAutoNum type="arabicPeriod"/>
            </a:pPr>
            <a:r>
              <a:rPr lang="fr-FR" sz="1700" dirty="0">
                <a:sym typeface="Wingdings" panose="05000000000000000000" pitchFamily="2" charset="2"/>
              </a:rPr>
              <a:t>Les </a:t>
            </a:r>
            <a:r>
              <a:rPr lang="fr-FR" sz="1700" dirty="0" err="1">
                <a:sym typeface="Wingdings" panose="05000000000000000000" pitchFamily="2" charset="2"/>
              </a:rPr>
              <a:t>pré-requis</a:t>
            </a:r>
            <a:endParaRPr lang="fr-FR" sz="1700" dirty="0">
              <a:sym typeface="Wingdings" panose="05000000000000000000" pitchFamily="2" charset="2"/>
            </a:endParaRPr>
          </a:p>
          <a:p>
            <a:pPr indent="217488">
              <a:buFont typeface="Arial" panose="020B0604020202020204" pitchFamily="34" charset="0"/>
              <a:buChar char="•"/>
            </a:pPr>
            <a:r>
              <a:rPr lang="fr-FR" sz="1700" b="0" dirty="0">
                <a:sym typeface="Wingdings" panose="05000000000000000000" pitchFamily="2" charset="2"/>
              </a:rPr>
              <a:t>Définition d’un plafond d’activité de soins non programmés</a:t>
            </a:r>
          </a:p>
          <a:p>
            <a:pPr indent="217488">
              <a:buFont typeface="Arial" panose="020B0604020202020204" pitchFamily="34" charset="0"/>
              <a:buChar char="•"/>
            </a:pPr>
            <a:r>
              <a:rPr lang="fr-FR" sz="1700" b="0" dirty="0">
                <a:sym typeface="Wingdings" panose="05000000000000000000" pitchFamily="2" charset="2"/>
              </a:rPr>
              <a:t>Besoin d’outils spécifiques pour assurer la prise en charge et la régulation territoriale : partage d’agendas, prises de rendez vous. </a:t>
            </a:r>
          </a:p>
          <a:p>
            <a:pPr indent="217488">
              <a:buFont typeface="Arial" panose="020B0604020202020204" pitchFamily="34" charset="0"/>
              <a:buChar char="•"/>
            </a:pPr>
            <a:endParaRPr lang="fr-FR" sz="1700" b="0" dirty="0">
              <a:sym typeface="Wingdings" panose="05000000000000000000" pitchFamily="2" charset="2"/>
            </a:endParaRPr>
          </a:p>
          <a:p>
            <a:pPr indent="217488">
              <a:buFont typeface="Arial" panose="020B0604020202020204" pitchFamily="34" charset="0"/>
              <a:buChar char="•"/>
            </a:pPr>
            <a:endParaRPr lang="fr-FR" sz="800" b="0" dirty="0">
              <a:sym typeface="Wingdings" panose="05000000000000000000" pitchFamily="2" charset="2"/>
            </a:endParaRPr>
          </a:p>
          <a:p>
            <a:pPr marL="457200" indent="-457200">
              <a:buFont typeface="+mj-lt"/>
              <a:buAutoNum type="arabicPeriod" startAt="2"/>
            </a:pPr>
            <a:r>
              <a:rPr lang="fr-FR" sz="1700" dirty="0">
                <a:sym typeface="Wingdings" panose="05000000000000000000" pitchFamily="2" charset="2"/>
              </a:rPr>
              <a:t>Les premières questions soulevées</a:t>
            </a:r>
          </a:p>
          <a:p>
            <a:pPr marL="457200" indent="-457200">
              <a:buFont typeface="+mj-lt"/>
              <a:buAutoNum type="arabicPeriod" startAt="2"/>
            </a:pPr>
            <a:endParaRPr lang="fr-FR" sz="200" dirty="0">
              <a:sym typeface="Wingdings" panose="05000000000000000000" pitchFamily="2" charset="2"/>
            </a:endParaRPr>
          </a:p>
          <a:p>
            <a:pPr indent="206375">
              <a:buFont typeface="Arial" panose="020B0604020202020204" pitchFamily="34" charset="0"/>
              <a:buChar char="•"/>
            </a:pPr>
            <a:r>
              <a:rPr lang="fr-FR" sz="1700" b="0" dirty="0">
                <a:sym typeface="Wingdings" panose="05000000000000000000" pitchFamily="2" charset="2"/>
              </a:rPr>
              <a:t>Des modalités de participation des médecins libéraux intervenant dans la prise en charge des soins non programmés qui peuvent être différentes selon les territoires : astreinte, créneaux horaires mis à disposition ?</a:t>
            </a:r>
          </a:p>
          <a:p>
            <a:pPr indent="206375">
              <a:buFont typeface="Arial" panose="020B0604020202020204" pitchFamily="34" charset="0"/>
              <a:buChar char="•"/>
            </a:pPr>
            <a:r>
              <a:rPr lang="fr-FR" sz="1700" b="0" dirty="0">
                <a:sym typeface="Wingdings" panose="05000000000000000000" pitchFamily="2" charset="2"/>
              </a:rPr>
              <a:t>Quelles spécificités pour les soins non programmés des médecins spécialistes ?</a:t>
            </a:r>
          </a:p>
          <a:p>
            <a:pPr indent="206375">
              <a:buFont typeface="Arial" panose="020B0604020202020204" pitchFamily="34" charset="0"/>
              <a:buChar char="•"/>
            </a:pPr>
            <a:r>
              <a:rPr lang="fr-FR" sz="1700" b="0" dirty="0">
                <a:sym typeface="Wingdings" panose="05000000000000000000" pitchFamily="2" charset="2"/>
              </a:rPr>
              <a:t>Qui gère l’organisation des soins non programmés sur le territoire (notamment la gestion des astreintes) : les CPTS ? d’autres organisations type PDSA ?  </a:t>
            </a:r>
          </a:p>
          <a:p>
            <a:pPr indent="206375">
              <a:buFont typeface="Arial" panose="020B0604020202020204" pitchFamily="34" charset="0"/>
              <a:buChar char="•"/>
            </a:pPr>
            <a:r>
              <a:rPr lang="fr-FR" sz="1700" b="0" dirty="0">
                <a:sym typeface="Wingdings" panose="05000000000000000000" pitchFamily="2" charset="2"/>
              </a:rPr>
              <a:t>Comment définir le service rendu à la population et  évaluer l’effectivité de la réponse ? </a:t>
            </a:r>
            <a:r>
              <a:rPr lang="fr-FR" sz="1700" b="0" dirty="0"/>
              <a:t>En reprenant les deux indicateurs de suivi de la mission SNP des CPTS ? En les </a:t>
            </a:r>
            <a:r>
              <a:rPr lang="fr-FR" sz="1700" b="0" dirty="0">
                <a:sym typeface="Wingdings" panose="05000000000000000000" pitchFamily="2" charset="2"/>
              </a:rPr>
              <a:t>appliquant à toutes les organisations de SNP ?</a:t>
            </a:r>
          </a:p>
          <a:p>
            <a:pPr indent="206375">
              <a:buFont typeface="Arial" panose="020B0604020202020204" pitchFamily="34" charset="0"/>
              <a:buChar char="•"/>
            </a:pPr>
            <a:endParaRPr lang="fr-FR" sz="800" b="0" dirty="0">
              <a:sym typeface="Wingdings" panose="05000000000000000000" pitchFamily="2" charset="2"/>
            </a:endParaRPr>
          </a:p>
          <a:p>
            <a:pPr indent="206375">
              <a:buFont typeface="Arial" panose="020B0604020202020204" pitchFamily="34" charset="0"/>
              <a:buChar char="•"/>
            </a:pPr>
            <a:r>
              <a:rPr lang="fr-FR" sz="1700" b="0" dirty="0">
                <a:sym typeface="Wingdings" panose="05000000000000000000" pitchFamily="2" charset="2"/>
              </a:rPr>
              <a:t>Définir les mécanismes de financement</a:t>
            </a:r>
          </a:p>
        </p:txBody>
      </p:sp>
      <p:pic>
        <p:nvPicPr>
          <p:cNvPr id="4" name="Picture 1" descr="C:\Users\LOISEL-30188\Pictures\Icons ppt\stethoscop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850" y="0"/>
            <a:ext cx="692022" cy="692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space réservé du numéro de diapositive 4"/>
          <p:cNvSpPr>
            <a:spLocks noGrp="1"/>
          </p:cNvSpPr>
          <p:nvPr>
            <p:ph type="sldNum" sz="quarter" idx="10"/>
          </p:nvPr>
        </p:nvSpPr>
        <p:spPr/>
        <p:txBody>
          <a:bodyPr/>
          <a:lstStyle/>
          <a:p>
            <a:pPr>
              <a:defRPr/>
            </a:pPr>
            <a:fld id="{C3836CD6-8EF6-433F-91A2-C23AF0A81EF0}" type="slidenum">
              <a:rPr lang="fr-FR" smtClean="0"/>
              <a:pPr>
                <a:defRPr/>
              </a:pPr>
              <a:t>23</a:t>
            </a:fld>
            <a:endParaRPr lang="fr-FR"/>
          </a:p>
        </p:txBody>
      </p:sp>
    </p:spTree>
    <p:extLst>
      <p:ext uri="{BB962C8B-B14F-4D97-AF65-F5344CB8AC3E}">
        <p14:creationId xmlns:p14="http://schemas.microsoft.com/office/powerpoint/2010/main" val="3659712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92075" y="836712"/>
            <a:ext cx="8584381" cy="5400005"/>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Font typeface="Wingdings" pitchFamily="2" charset="2"/>
              <a:buChar char="§"/>
              <a:defRPr sz="20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2"/>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accent2"/>
                </a:solidFill>
                <a:latin typeface="+mn-lt"/>
              </a:defRPr>
            </a:lvl5pPr>
            <a:lvl6pPr marL="2514600" indent="-228600" algn="l" rtl="0" fontAlgn="base">
              <a:spcBef>
                <a:spcPct val="20000"/>
              </a:spcBef>
              <a:spcAft>
                <a:spcPct val="0"/>
              </a:spcAft>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Font typeface="Wingdings" pitchFamily="2" charset="2"/>
              <a:buChar char="§"/>
              <a:defRPr sz="2000">
                <a:solidFill>
                  <a:schemeClr val="accent2"/>
                </a:solidFill>
                <a:latin typeface="+mn-lt"/>
              </a:defRPr>
            </a:lvl9pPr>
          </a:lstStyle>
          <a:p>
            <a:pPr marL="457200" lvl="1" indent="0" algn="just" eaLnBrk="1" hangingPunct="1">
              <a:lnSpc>
                <a:spcPct val="90000"/>
              </a:lnSpc>
              <a:buFontTx/>
              <a:buNone/>
              <a:defRPr/>
            </a:pPr>
            <a:endParaRPr lang="fr-FR" sz="2800" b="1" kern="0" dirty="0">
              <a:solidFill>
                <a:srgbClr val="333399"/>
              </a:solidFill>
              <a:latin typeface="Century Gothic"/>
            </a:endParaRPr>
          </a:p>
          <a:p>
            <a:pPr marL="457200" lvl="1" indent="0" algn="just" eaLnBrk="1" hangingPunct="1">
              <a:lnSpc>
                <a:spcPct val="90000"/>
              </a:lnSpc>
              <a:buFontTx/>
              <a:buNone/>
              <a:defRPr/>
            </a:pPr>
            <a:endParaRPr lang="fr-FR" sz="2800" b="1" kern="0" dirty="0">
              <a:solidFill>
                <a:srgbClr val="333399"/>
              </a:solidFill>
              <a:latin typeface="Century Gothic"/>
            </a:endParaRPr>
          </a:p>
          <a:p>
            <a:pPr marL="457200" lvl="1" indent="0" algn="ctr" eaLnBrk="1" hangingPunct="1">
              <a:lnSpc>
                <a:spcPct val="90000"/>
              </a:lnSpc>
              <a:buFontTx/>
              <a:buNone/>
              <a:defRPr/>
            </a:pPr>
            <a:r>
              <a:rPr lang="fr-FR" sz="3200" b="1" kern="0" dirty="0">
                <a:solidFill>
                  <a:srgbClr val="333399"/>
                </a:solidFill>
                <a:latin typeface="Century Gothic"/>
              </a:rPr>
              <a:t>1. Contexte, cadre juridique, orientations et calendrier</a:t>
            </a:r>
            <a:endParaRPr lang="fr-FR" sz="3200" kern="0" dirty="0">
              <a:solidFill>
                <a:srgbClr val="333399"/>
              </a:solidFill>
              <a:latin typeface="Century Gothic"/>
            </a:endParaRPr>
          </a:p>
          <a:p>
            <a:pPr marL="0" indent="0" algn="just" eaLnBrk="1" hangingPunct="1">
              <a:lnSpc>
                <a:spcPct val="90000"/>
              </a:lnSpc>
              <a:buFont typeface="Wingdings" pitchFamily="2" charset="2"/>
              <a:buNone/>
              <a:defRPr/>
            </a:pPr>
            <a:endParaRPr lang="fr-FR" altLang="fr-FR" sz="2800" b="1" kern="0" dirty="0">
              <a:solidFill>
                <a:srgbClr val="333399"/>
              </a:solidFill>
              <a:latin typeface="Century Gothic"/>
            </a:endParaRPr>
          </a:p>
        </p:txBody>
      </p:sp>
      <p:sp>
        <p:nvSpPr>
          <p:cNvPr id="15364" name="Espace réservé du numéro de diapositive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93D138A-910D-4B8B-BD29-BA010AD8171E}" type="slidenum">
              <a:rPr lang="fr-FR" altLang="fr-FR" smtClean="0">
                <a:solidFill>
                  <a:srgbClr val="4993D7"/>
                </a:solidFill>
              </a:rPr>
              <a:pPr eaLnBrk="1" hangingPunct="1"/>
              <a:t>3</a:t>
            </a:fld>
            <a:endParaRPr lang="fr-FR" altLang="fr-FR" dirty="0">
              <a:solidFill>
                <a:srgbClr val="4993D7"/>
              </a:solidFill>
            </a:endParaRPr>
          </a:p>
        </p:txBody>
      </p:sp>
      <p:pic>
        <p:nvPicPr>
          <p:cNvPr id="5" name="Picture 2" descr="C:\Users\LOISEL-30188\Pictures\Icons ppt\la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3140968"/>
            <a:ext cx="1584176" cy="1584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8013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fld id="{C3836CD6-8EF6-433F-91A2-C23AF0A81EF0}" type="slidenum">
              <a:rPr lang="fr-FR" smtClean="0"/>
              <a:pPr>
                <a:defRPr/>
              </a:pPr>
              <a:t>4</a:t>
            </a:fld>
            <a:endParaRPr lang="fr-FR"/>
          </a:p>
        </p:txBody>
      </p:sp>
      <p:sp>
        <p:nvSpPr>
          <p:cNvPr id="8" name="Rectangle 2"/>
          <p:cNvSpPr>
            <a:spLocks noChangeArrowheads="1"/>
          </p:cNvSpPr>
          <p:nvPr/>
        </p:nvSpPr>
        <p:spPr bwMode="auto">
          <a:xfrm>
            <a:off x="395536" y="10527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fr-FR" altLang="fr-FR">
              <a:solidFill>
                <a:srgbClr val="000000"/>
              </a:solidFill>
              <a:cs typeface="Arial" pitchFamily="34" charset="0"/>
            </a:endParaRPr>
          </a:p>
        </p:txBody>
      </p:sp>
      <p:sp>
        <p:nvSpPr>
          <p:cNvPr id="9" name="Espace réservé du contenu 8"/>
          <p:cNvSpPr>
            <a:spLocks noGrp="1"/>
          </p:cNvSpPr>
          <p:nvPr>
            <p:ph idx="1"/>
          </p:nvPr>
        </p:nvSpPr>
        <p:spPr>
          <a:xfrm>
            <a:off x="323850" y="764753"/>
            <a:ext cx="8640638" cy="5616575"/>
          </a:xfrm>
        </p:spPr>
        <p:txBody>
          <a:bodyPr/>
          <a:lstStyle/>
          <a:p>
            <a:pPr algn="just">
              <a:lnSpc>
                <a:spcPct val="115000"/>
              </a:lnSpc>
              <a:spcBef>
                <a:spcPts val="600"/>
              </a:spcBef>
              <a:spcAft>
                <a:spcPts val="0"/>
              </a:spcAft>
            </a:pPr>
            <a:r>
              <a:rPr lang="fr-FR" sz="1800" dirty="0">
                <a:latin typeface="+mj-lt"/>
                <a:ea typeface="+mj-ea"/>
                <a:cs typeface="+mj-cs"/>
              </a:rPr>
              <a:t>Ces négociations visent à </a:t>
            </a:r>
            <a:r>
              <a:rPr lang="fr-FR" sz="1800" dirty="0"/>
              <a:t>adapter notre système de santé </a:t>
            </a:r>
            <a:r>
              <a:rPr lang="fr-FR" sz="1800" dirty="0">
                <a:latin typeface="+mj-lt"/>
                <a:ea typeface="+mj-ea"/>
                <a:cs typeface="+mj-cs"/>
              </a:rPr>
              <a:t>dans un contexte particulier et inédit : </a:t>
            </a:r>
          </a:p>
          <a:p>
            <a:pPr marL="0" indent="0" algn="just">
              <a:lnSpc>
                <a:spcPct val="115000"/>
              </a:lnSpc>
              <a:spcBef>
                <a:spcPts val="600"/>
              </a:spcBef>
              <a:spcAft>
                <a:spcPts val="0"/>
              </a:spcAft>
              <a:buNone/>
            </a:pPr>
            <a:r>
              <a:rPr lang="fr-FR" sz="1800" dirty="0">
                <a:latin typeface="+mj-lt"/>
                <a:ea typeface="+mj-ea"/>
                <a:cs typeface="+mj-cs"/>
              </a:rPr>
              <a:t>. dans une période de crise sanitaire, </a:t>
            </a:r>
            <a:r>
              <a:rPr lang="fr-FR" sz="1800" b="0" dirty="0">
                <a:latin typeface="+mj-lt"/>
                <a:ea typeface="+mj-ea"/>
                <a:cs typeface="+mj-cs"/>
              </a:rPr>
              <a:t>au cours de laquelle les pouvoirs publics ont dû procéder à de nombreux aménagements législatifs et réglementaires, mais aussi organisationnels, </a:t>
            </a:r>
          </a:p>
          <a:p>
            <a:pPr marL="0" indent="0" algn="just">
              <a:lnSpc>
                <a:spcPct val="115000"/>
              </a:lnSpc>
              <a:spcBef>
                <a:spcPts val="600"/>
              </a:spcBef>
              <a:spcAft>
                <a:spcPts val="0"/>
              </a:spcAft>
              <a:buNone/>
            </a:pPr>
            <a:r>
              <a:rPr lang="fr-FR" sz="1800" dirty="0">
                <a:latin typeface="+mj-lt"/>
                <a:ea typeface="+mj-ea"/>
                <a:cs typeface="+mj-cs"/>
              </a:rPr>
              <a:t>. dans le prolongement des réformes « ma santé 2022 », et du Ségur de la santé </a:t>
            </a:r>
            <a:r>
              <a:rPr lang="fr-FR" sz="1800" b="0" dirty="0">
                <a:latin typeface="+mj-lt"/>
                <a:ea typeface="+mj-ea"/>
                <a:cs typeface="+mj-cs"/>
              </a:rPr>
              <a:t>qui a permis en juillet 2020 de dégager plusieurs axes de travail afin de poursuivre la modernisation de notre système de santé.</a:t>
            </a:r>
          </a:p>
          <a:p>
            <a:pPr marL="0" indent="0" algn="just">
              <a:lnSpc>
                <a:spcPct val="115000"/>
              </a:lnSpc>
              <a:spcBef>
                <a:spcPts val="600"/>
              </a:spcBef>
              <a:spcAft>
                <a:spcPts val="0"/>
              </a:spcAft>
              <a:buNone/>
            </a:pPr>
            <a:endParaRPr lang="fr-FR" sz="1800" b="0" dirty="0">
              <a:latin typeface="+mj-lt"/>
              <a:ea typeface="+mj-ea"/>
              <a:cs typeface="+mj-cs"/>
            </a:endParaRPr>
          </a:p>
          <a:p>
            <a:pPr marL="0" indent="0" algn="just">
              <a:lnSpc>
                <a:spcPct val="115000"/>
              </a:lnSpc>
              <a:spcBef>
                <a:spcPts val="600"/>
              </a:spcBef>
              <a:spcAft>
                <a:spcPts val="0"/>
              </a:spcAft>
              <a:buNone/>
            </a:pPr>
            <a:r>
              <a:rPr lang="fr-FR" sz="1800" b="0" dirty="0">
                <a:latin typeface="+mj-lt"/>
                <a:ea typeface="+mj-ea"/>
                <a:cs typeface="+mj-cs"/>
              </a:rPr>
              <a:t>L’objectif de ces négociations est ainsi de tirer collectivement les enseignements de cette crise pandémique, en procédant à des aménagements structurants, via les différentes conventions nationales pluri et mono professionnelles, afin d’adapter et assouplir notre système de santé pour mieux prendre en compte  les besoins des professionnels de santé et des assurés.</a:t>
            </a:r>
          </a:p>
          <a:p>
            <a:pPr marL="0" indent="0" algn="just">
              <a:buNone/>
            </a:pPr>
            <a:endParaRPr lang="fr-FR" sz="1800" b="0" dirty="0"/>
          </a:p>
          <a:p>
            <a:pPr marL="0" indent="0" algn="just">
              <a:buNone/>
            </a:pPr>
            <a:r>
              <a:rPr lang="fr-FR" sz="1800" b="0" dirty="0"/>
              <a:t> </a:t>
            </a:r>
          </a:p>
          <a:p>
            <a:pPr marL="0" indent="0" algn="just">
              <a:buNone/>
            </a:pPr>
            <a:endParaRPr lang="fr-FR" sz="1000" b="0" dirty="0"/>
          </a:p>
        </p:txBody>
      </p:sp>
      <p:sp>
        <p:nvSpPr>
          <p:cNvPr id="10" name="Titre 1"/>
          <p:cNvSpPr txBox="1">
            <a:spLocks/>
          </p:cNvSpPr>
          <p:nvPr/>
        </p:nvSpPr>
        <p:spPr bwMode="auto">
          <a:xfrm>
            <a:off x="296948" y="12606"/>
            <a:ext cx="8806082"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ctr" anchorCtr="0" compatLnSpc="1">
            <a:prstTxWarp prst="textNoShape">
              <a:avLst/>
            </a:prstTxWarp>
          </a:bodyPr>
          <a:lstStyle>
            <a:lvl1pPr algn="ctr" defTabSz="892175" rtl="0" eaLnBrk="0" fontAlgn="base" hangingPunct="0">
              <a:spcBef>
                <a:spcPct val="0"/>
              </a:spcBef>
              <a:spcAft>
                <a:spcPct val="0"/>
              </a:spcAft>
              <a:defRPr sz="2700" b="1">
                <a:solidFill>
                  <a:srgbClr val="0C419A"/>
                </a:solidFill>
                <a:latin typeface="+mj-lt"/>
                <a:ea typeface="+mj-ea"/>
                <a:cs typeface="+mj-cs"/>
              </a:defRPr>
            </a:lvl1pPr>
            <a:lvl2pPr algn="ctr" defTabSz="892175" rtl="0" eaLnBrk="0" fontAlgn="base" hangingPunct="0">
              <a:spcBef>
                <a:spcPct val="0"/>
              </a:spcBef>
              <a:spcAft>
                <a:spcPct val="0"/>
              </a:spcAft>
              <a:defRPr sz="2700" b="1">
                <a:solidFill>
                  <a:srgbClr val="0C419A"/>
                </a:solidFill>
                <a:latin typeface="Arial" charset="0"/>
              </a:defRPr>
            </a:lvl2pPr>
            <a:lvl3pPr algn="ctr" defTabSz="892175" rtl="0" eaLnBrk="0" fontAlgn="base" hangingPunct="0">
              <a:spcBef>
                <a:spcPct val="0"/>
              </a:spcBef>
              <a:spcAft>
                <a:spcPct val="0"/>
              </a:spcAft>
              <a:defRPr sz="2700" b="1">
                <a:solidFill>
                  <a:srgbClr val="0C419A"/>
                </a:solidFill>
                <a:latin typeface="Arial" charset="0"/>
              </a:defRPr>
            </a:lvl3pPr>
            <a:lvl4pPr algn="ctr" defTabSz="892175" rtl="0" eaLnBrk="0" fontAlgn="base" hangingPunct="0">
              <a:spcBef>
                <a:spcPct val="0"/>
              </a:spcBef>
              <a:spcAft>
                <a:spcPct val="0"/>
              </a:spcAft>
              <a:defRPr sz="2700" b="1">
                <a:solidFill>
                  <a:srgbClr val="0C419A"/>
                </a:solidFill>
                <a:latin typeface="Arial" charset="0"/>
              </a:defRPr>
            </a:lvl4pPr>
            <a:lvl5pPr algn="ctr" defTabSz="892175" rtl="0" eaLnBrk="0" fontAlgn="base" hangingPunct="0">
              <a:spcBef>
                <a:spcPct val="0"/>
              </a:spcBef>
              <a:spcAft>
                <a:spcPct val="0"/>
              </a:spcAft>
              <a:defRPr sz="2700" b="1">
                <a:solidFill>
                  <a:srgbClr val="0C419A"/>
                </a:solidFill>
                <a:latin typeface="Arial" charset="0"/>
              </a:defRPr>
            </a:lvl5pPr>
            <a:lvl6pPr marL="395326" algn="ctr" defTabSz="901863" rtl="0" eaLnBrk="1" fontAlgn="base" hangingPunct="1">
              <a:spcBef>
                <a:spcPct val="0"/>
              </a:spcBef>
              <a:spcAft>
                <a:spcPct val="0"/>
              </a:spcAft>
              <a:defRPr sz="2700" b="1">
                <a:solidFill>
                  <a:srgbClr val="0C419A"/>
                </a:solidFill>
                <a:latin typeface="Arial" charset="0"/>
              </a:defRPr>
            </a:lvl6pPr>
            <a:lvl7pPr marL="790679" algn="ctr" defTabSz="901863" rtl="0" eaLnBrk="1" fontAlgn="base" hangingPunct="1">
              <a:spcBef>
                <a:spcPct val="0"/>
              </a:spcBef>
              <a:spcAft>
                <a:spcPct val="0"/>
              </a:spcAft>
              <a:defRPr sz="2700" b="1">
                <a:solidFill>
                  <a:srgbClr val="0C419A"/>
                </a:solidFill>
                <a:latin typeface="Arial" charset="0"/>
              </a:defRPr>
            </a:lvl7pPr>
            <a:lvl8pPr marL="1186013" algn="ctr" defTabSz="901863" rtl="0" eaLnBrk="1" fontAlgn="base" hangingPunct="1">
              <a:spcBef>
                <a:spcPct val="0"/>
              </a:spcBef>
              <a:spcAft>
                <a:spcPct val="0"/>
              </a:spcAft>
              <a:defRPr sz="2700" b="1">
                <a:solidFill>
                  <a:srgbClr val="0C419A"/>
                </a:solidFill>
                <a:latin typeface="Arial" charset="0"/>
              </a:defRPr>
            </a:lvl8pPr>
            <a:lvl9pPr marL="1581356" algn="ctr" defTabSz="901863" rtl="0" eaLnBrk="1" fontAlgn="base" hangingPunct="1">
              <a:spcBef>
                <a:spcPct val="0"/>
              </a:spcBef>
              <a:spcAft>
                <a:spcPct val="0"/>
              </a:spcAft>
              <a:defRPr sz="2700" b="1">
                <a:solidFill>
                  <a:srgbClr val="0C419A"/>
                </a:solidFill>
                <a:latin typeface="Arial" charset="0"/>
              </a:defRPr>
            </a:lvl9pPr>
          </a:lstStyle>
          <a:p>
            <a:pPr algn="l"/>
            <a:r>
              <a:rPr lang="fr-FR" sz="2400" dirty="0">
                <a:solidFill>
                  <a:srgbClr val="00B0F0"/>
                </a:solidFill>
              </a:rPr>
              <a:t>Le contexte général et les enjeux de la négociation</a:t>
            </a:r>
          </a:p>
        </p:txBody>
      </p:sp>
    </p:spTree>
    <p:extLst>
      <p:ext uri="{BB962C8B-B14F-4D97-AF65-F5344CB8AC3E}">
        <p14:creationId xmlns:p14="http://schemas.microsoft.com/office/powerpoint/2010/main" val="1926264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536" y="0"/>
            <a:ext cx="9144000" cy="555625"/>
          </a:xfrm>
        </p:spPr>
        <p:txBody>
          <a:bodyPr/>
          <a:lstStyle/>
          <a:p>
            <a:pPr algn="l"/>
            <a:r>
              <a:rPr lang="fr-FR" sz="2400" dirty="0">
                <a:solidFill>
                  <a:srgbClr val="00B0F0"/>
                </a:solidFill>
              </a:rPr>
              <a:t>Les lignes directrices et les orientations du Conseil de l’UNCAM</a:t>
            </a:r>
          </a:p>
        </p:txBody>
      </p:sp>
      <p:sp>
        <p:nvSpPr>
          <p:cNvPr id="6" name="ZoneTexte 5"/>
          <p:cNvSpPr txBox="1"/>
          <p:nvPr/>
        </p:nvSpPr>
        <p:spPr>
          <a:xfrm>
            <a:off x="89756" y="659011"/>
            <a:ext cx="8964488" cy="5278368"/>
          </a:xfrm>
          <a:prstGeom prst="rect">
            <a:avLst/>
          </a:prstGeom>
          <a:noFill/>
        </p:spPr>
        <p:txBody>
          <a:bodyPr wrap="square" rtlCol="0">
            <a:spAutoFit/>
          </a:bodyPr>
          <a:lstStyle/>
          <a:p>
            <a:pPr marL="285750" indent="-285750" algn="just">
              <a:buFont typeface="Wingdings" panose="05000000000000000000" pitchFamily="2" charset="2"/>
              <a:buChar char="q"/>
            </a:pPr>
            <a:r>
              <a:rPr lang="fr-FR" sz="1600" b="1" kern="0" dirty="0">
                <a:solidFill>
                  <a:srgbClr val="0C419A"/>
                </a:solidFill>
              </a:rPr>
              <a:t>Les lignes directrices  :</a:t>
            </a:r>
          </a:p>
          <a:p>
            <a:pPr algn="just"/>
            <a:r>
              <a:rPr lang="fr-FR" sz="1600" b="1" kern="0" dirty="0">
                <a:solidFill>
                  <a:srgbClr val="0C419A"/>
                </a:solidFill>
              </a:rPr>
              <a:t> </a:t>
            </a:r>
          </a:p>
          <a:p>
            <a:pPr marL="285750" lvl="0" indent="-285750">
              <a:buFont typeface="Wingdings" panose="05000000000000000000" pitchFamily="2" charset="2"/>
              <a:buChar char="§"/>
            </a:pPr>
            <a:r>
              <a:rPr lang="fr-FR" sz="1600" b="1" kern="0" dirty="0">
                <a:solidFill>
                  <a:srgbClr val="0C419A"/>
                </a:solidFill>
              </a:rPr>
              <a:t>Ouvrir des négociations avec l’ensemble des représentants des professionnels de santé </a:t>
            </a:r>
            <a:r>
              <a:rPr lang="fr-FR" sz="1600" kern="0" dirty="0">
                <a:solidFill>
                  <a:srgbClr val="0C419A"/>
                </a:solidFill>
              </a:rPr>
              <a:t>pour faire évoluer l’accord conventionnel interprofessionnel sur les communautés professionnelles territoriales de santé (ACI CPTS), afin de renforcer l’exercice pluri-professionnel sur le territoire. </a:t>
            </a:r>
          </a:p>
          <a:p>
            <a:pPr marL="285750" lvl="0" indent="-285750" algn="just">
              <a:buFont typeface="Wingdings" panose="05000000000000000000" pitchFamily="2" charset="2"/>
              <a:buChar char="§"/>
            </a:pPr>
            <a:r>
              <a:rPr lang="fr-FR" sz="1600" b="1" kern="0" dirty="0">
                <a:solidFill>
                  <a:srgbClr val="0C419A"/>
                </a:solidFill>
              </a:rPr>
              <a:t>avec les représentants des médecins</a:t>
            </a:r>
            <a:r>
              <a:rPr lang="fr-FR" sz="1600" kern="0" dirty="0">
                <a:solidFill>
                  <a:srgbClr val="0C419A"/>
                </a:solidFill>
              </a:rPr>
              <a:t>, pour prévoir notamment les modalités de financement de la régulation et de l’</a:t>
            </a:r>
            <a:r>
              <a:rPr lang="fr-FR" sz="1600" kern="0" dirty="0" err="1">
                <a:solidFill>
                  <a:srgbClr val="0C419A"/>
                </a:solidFill>
              </a:rPr>
              <a:t>effection</a:t>
            </a:r>
            <a:r>
              <a:rPr lang="fr-FR" sz="1600" kern="0" dirty="0">
                <a:solidFill>
                  <a:srgbClr val="0C419A"/>
                </a:solidFill>
              </a:rPr>
              <a:t> de la réponse aux demandes de soins non programmés, le développement de la télésanté, de l’amélioration du suivi et de la prise en charge des patients âgés à domicile le renforcement de l’accès aux médecins de second recours</a:t>
            </a:r>
          </a:p>
          <a:p>
            <a:pPr marL="285750" lvl="0" indent="-285750" algn="just">
              <a:buFont typeface="Wingdings" panose="05000000000000000000" pitchFamily="2" charset="2"/>
              <a:buChar char="§"/>
            </a:pPr>
            <a:r>
              <a:rPr lang="fr-FR" sz="1600" b="1" kern="0" dirty="0">
                <a:solidFill>
                  <a:srgbClr val="0C419A"/>
                </a:solidFill>
              </a:rPr>
              <a:t>avec l’ensemble des professions médicales et paramédicales pour tirer les enseignements de l’essor de la télésanté </a:t>
            </a:r>
            <a:r>
              <a:rPr lang="fr-FR" sz="1600" kern="0" dirty="0">
                <a:solidFill>
                  <a:srgbClr val="0C419A"/>
                </a:solidFill>
              </a:rPr>
              <a:t>et </a:t>
            </a:r>
            <a:r>
              <a:rPr lang="fr-FR" sz="1600" b="1" kern="0" dirty="0">
                <a:solidFill>
                  <a:srgbClr val="0C419A"/>
                </a:solidFill>
              </a:rPr>
              <a:t>du numérique en santé.</a:t>
            </a:r>
          </a:p>
          <a:p>
            <a:pPr lvl="0" algn="just"/>
            <a:endParaRPr lang="fr-FR" sz="1600" b="1" kern="0" dirty="0">
              <a:solidFill>
                <a:srgbClr val="0C419A"/>
              </a:solidFill>
            </a:endParaRPr>
          </a:p>
          <a:p>
            <a:pPr marL="285750" indent="-285750">
              <a:buFont typeface="Wingdings" panose="05000000000000000000" pitchFamily="2" charset="2"/>
              <a:buChar char="q"/>
            </a:pPr>
            <a:r>
              <a:rPr lang="fr-FR" sz="1600" kern="0" dirty="0">
                <a:solidFill>
                  <a:srgbClr val="0C419A"/>
                </a:solidFill>
              </a:rPr>
              <a:t>Le Conseil de l’UNCAM </a:t>
            </a:r>
            <a:r>
              <a:rPr lang="fr-FR" sz="1600" b="1" kern="0" dirty="0">
                <a:solidFill>
                  <a:srgbClr val="0C419A"/>
                </a:solidFill>
              </a:rPr>
              <a:t>a voté le 10 septembre 2020</a:t>
            </a:r>
            <a:r>
              <a:rPr lang="fr-FR" sz="1600" kern="0" dirty="0">
                <a:solidFill>
                  <a:srgbClr val="0C419A"/>
                </a:solidFill>
              </a:rPr>
              <a:t>, les orientations en vue de l’ouverture de négociations </a:t>
            </a:r>
            <a:r>
              <a:rPr lang="fr-FR" sz="1600" kern="0" dirty="0" err="1">
                <a:solidFill>
                  <a:srgbClr val="0C419A"/>
                </a:solidFill>
              </a:rPr>
              <a:t>pluriprofessionnelles</a:t>
            </a:r>
            <a:r>
              <a:rPr lang="fr-FR" sz="1600" kern="0" dirty="0">
                <a:solidFill>
                  <a:srgbClr val="0C419A"/>
                </a:solidFill>
              </a:rPr>
              <a:t> et de négociations d’un avenant 9 avec les médecins autour</a:t>
            </a:r>
            <a:r>
              <a:rPr lang="fr-FR" sz="1700" dirty="0"/>
              <a:t> </a:t>
            </a:r>
            <a:r>
              <a:rPr lang="fr-FR" sz="1600" kern="0" dirty="0">
                <a:solidFill>
                  <a:srgbClr val="0C419A"/>
                </a:solidFill>
              </a:rPr>
              <a:t>des 4 grands axes suivants : </a:t>
            </a:r>
          </a:p>
          <a:p>
            <a:pPr marL="285750" indent="-285750">
              <a:buFont typeface="Wingdings" panose="05000000000000000000" pitchFamily="2" charset="2"/>
              <a:buChar char="§"/>
            </a:pPr>
            <a:r>
              <a:rPr lang="fr-FR" sz="1600" kern="0" dirty="0">
                <a:solidFill>
                  <a:srgbClr val="0C419A"/>
                </a:solidFill>
              </a:rPr>
              <a:t>les soins non programmés,</a:t>
            </a:r>
          </a:p>
          <a:p>
            <a:pPr marL="285750" indent="-285750">
              <a:buFont typeface="Wingdings" panose="05000000000000000000" pitchFamily="2" charset="2"/>
              <a:buChar char="§"/>
            </a:pPr>
            <a:r>
              <a:rPr lang="fr-FR" sz="1600" kern="0" dirty="0">
                <a:solidFill>
                  <a:srgbClr val="0C419A"/>
                </a:solidFill>
              </a:rPr>
              <a:t>la télésanté,</a:t>
            </a:r>
          </a:p>
          <a:p>
            <a:pPr marL="285750" indent="-285750">
              <a:buFont typeface="Wingdings" panose="05000000000000000000" pitchFamily="2" charset="2"/>
              <a:buChar char="§"/>
            </a:pPr>
            <a:r>
              <a:rPr lang="fr-FR" sz="1600" kern="0" dirty="0">
                <a:solidFill>
                  <a:srgbClr val="0C419A"/>
                </a:solidFill>
              </a:rPr>
              <a:t>le numérique en santé,</a:t>
            </a:r>
          </a:p>
          <a:p>
            <a:pPr marL="285750" indent="-285750">
              <a:buFont typeface="Wingdings" panose="05000000000000000000" pitchFamily="2" charset="2"/>
              <a:buChar char="§"/>
            </a:pPr>
            <a:r>
              <a:rPr lang="fr-FR" sz="1600" kern="0" dirty="0">
                <a:solidFill>
                  <a:srgbClr val="0C419A"/>
                </a:solidFill>
              </a:rPr>
              <a:t>divers aménagements de la convention.</a:t>
            </a:r>
            <a:endParaRPr lang="fr-FR" sz="1600" b="1" kern="0" dirty="0">
              <a:solidFill>
                <a:srgbClr val="0C419A"/>
              </a:solidFill>
            </a:endParaRPr>
          </a:p>
        </p:txBody>
      </p:sp>
      <p:sp>
        <p:nvSpPr>
          <p:cNvPr id="3" name="Espace réservé du numéro de diapositive 2"/>
          <p:cNvSpPr>
            <a:spLocks noGrp="1"/>
          </p:cNvSpPr>
          <p:nvPr>
            <p:ph type="sldNum" sz="quarter" idx="10"/>
          </p:nvPr>
        </p:nvSpPr>
        <p:spPr/>
        <p:txBody>
          <a:bodyPr/>
          <a:lstStyle/>
          <a:p>
            <a:pPr>
              <a:defRPr/>
            </a:pPr>
            <a:fld id="{C3836CD6-8EF6-433F-91A2-C23AF0A81EF0}" type="slidenum">
              <a:rPr lang="fr-FR" smtClean="0"/>
              <a:pPr>
                <a:defRPr/>
              </a:pPr>
              <a:t>5</a:t>
            </a:fld>
            <a:endParaRPr lang="fr-FR"/>
          </a:p>
        </p:txBody>
      </p:sp>
    </p:spTree>
    <p:extLst>
      <p:ext uri="{BB962C8B-B14F-4D97-AF65-F5344CB8AC3E}">
        <p14:creationId xmlns:p14="http://schemas.microsoft.com/office/powerpoint/2010/main" val="1639913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11981" y="-135086"/>
            <a:ext cx="9120188" cy="539750"/>
          </a:xfrm>
          <a:prstGeom prst="rect">
            <a:avLst/>
          </a:prstGeom>
          <a:noFill/>
          <a:ln w="28575">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Font typeface="Wingdings" pitchFamily="2" charset="2"/>
              <a:buChar char="§"/>
              <a:defRPr sz="20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2"/>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accent2"/>
                </a:solidFill>
                <a:latin typeface="+mn-lt"/>
              </a:defRPr>
            </a:lvl5pPr>
            <a:lvl6pPr marL="2514600" indent="-228600" algn="l" rtl="0" fontAlgn="base">
              <a:spcBef>
                <a:spcPct val="20000"/>
              </a:spcBef>
              <a:spcAft>
                <a:spcPct val="0"/>
              </a:spcAft>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Font typeface="Wingdings" pitchFamily="2" charset="2"/>
              <a:buChar char="§"/>
              <a:defRPr sz="2000">
                <a:solidFill>
                  <a:schemeClr val="accent2"/>
                </a:solidFill>
                <a:latin typeface="+mn-lt"/>
              </a:defRPr>
            </a:lvl9pPr>
          </a:lstStyle>
          <a:p>
            <a:pPr marL="0" indent="0" eaLnBrk="1" hangingPunct="1">
              <a:lnSpc>
                <a:spcPct val="90000"/>
              </a:lnSpc>
              <a:buFont typeface="Wingdings" pitchFamily="2" charset="2"/>
              <a:buNone/>
              <a:defRPr/>
            </a:pPr>
            <a:endParaRPr lang="fr-FR" sz="500" b="1" i="1" kern="0" dirty="0">
              <a:solidFill>
                <a:srgbClr val="00B0F0"/>
              </a:solidFill>
              <a:latin typeface="Century Gothic"/>
            </a:endParaRPr>
          </a:p>
          <a:p>
            <a:pPr marL="0" indent="0">
              <a:buNone/>
            </a:pPr>
            <a:r>
              <a:rPr lang="fr-FR" b="1" i="1" kern="0" dirty="0">
                <a:solidFill>
                  <a:srgbClr val="00B0F0"/>
                </a:solidFill>
                <a:latin typeface="Century Gothic"/>
              </a:rPr>
              <a:t>Orientation n°1  : </a:t>
            </a:r>
            <a:r>
              <a:rPr lang="fr-FR" b="1" kern="0" dirty="0">
                <a:solidFill>
                  <a:srgbClr val="00B0F0"/>
                </a:solidFill>
                <a:latin typeface="Century Gothic"/>
              </a:rPr>
              <a:t>Définir les modalités de participation et de financement des médecins libéraux aux soins non programmés</a:t>
            </a:r>
          </a:p>
        </p:txBody>
      </p:sp>
      <p:sp>
        <p:nvSpPr>
          <p:cNvPr id="16388" name="Espace réservé du numéro de diapositive 2"/>
          <p:cNvSpPr>
            <a:spLocks noGrp="1"/>
          </p:cNvSpPr>
          <p:nvPr>
            <p:ph type="sldNum" sz="quarter" idx="10"/>
          </p:nvPr>
        </p:nvSpPr>
        <p:spPr bwMode="auto">
          <a:xfrm>
            <a:off x="8627194" y="6667990"/>
            <a:ext cx="504825" cy="215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BE69CC0-2095-4F69-A0D8-FE98289513AC}" type="slidenum">
              <a:rPr lang="fr-FR" altLang="fr-FR" smtClean="0">
                <a:solidFill>
                  <a:srgbClr val="4993D7"/>
                </a:solidFill>
              </a:rPr>
              <a:pPr eaLnBrk="1" hangingPunct="1"/>
              <a:t>6</a:t>
            </a:fld>
            <a:endParaRPr lang="fr-FR" altLang="fr-FR">
              <a:solidFill>
                <a:srgbClr val="4993D7"/>
              </a:solidFill>
            </a:endParaRPr>
          </a:p>
        </p:txBody>
      </p:sp>
      <p:sp>
        <p:nvSpPr>
          <p:cNvPr id="7" name="Espace réservé du contenu 3"/>
          <p:cNvSpPr txBox="1">
            <a:spLocks/>
          </p:cNvSpPr>
          <p:nvPr/>
        </p:nvSpPr>
        <p:spPr bwMode="auto">
          <a:xfrm>
            <a:off x="16381" y="693390"/>
            <a:ext cx="9127619" cy="489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t" anchorCtr="0" compatLnSpc="1">
            <a:prstTxWarp prst="textNoShape">
              <a:avLst/>
            </a:prstTxWarp>
            <a:noAutofit/>
          </a:bodyPr>
          <a:lstStyle>
            <a:lvl1pPr marL="325438" indent="-325438" algn="l" defTabSz="892175" rtl="0" eaLnBrk="0" fontAlgn="base" hangingPunct="0">
              <a:spcBef>
                <a:spcPct val="20000"/>
              </a:spcBef>
              <a:spcAft>
                <a:spcPct val="0"/>
              </a:spcAft>
              <a:buClr>
                <a:schemeClr val="folHlink"/>
              </a:buClr>
              <a:buFont typeface="Wingdings" pitchFamily="2" charset="2"/>
              <a:buChar char="è"/>
              <a:defRPr sz="2100" b="1">
                <a:solidFill>
                  <a:srgbClr val="0C419A"/>
                </a:solidFill>
                <a:latin typeface="+mn-lt"/>
                <a:ea typeface="+mn-ea"/>
                <a:cs typeface="+mn-cs"/>
              </a:defRPr>
            </a:lvl1pPr>
            <a:lvl2pPr marL="741363" indent="-244475" algn="l" defTabSz="892175" rtl="0" eaLnBrk="0" fontAlgn="base" hangingPunct="0">
              <a:spcBef>
                <a:spcPct val="20000"/>
              </a:spcBef>
              <a:spcAft>
                <a:spcPct val="0"/>
              </a:spcAft>
              <a:buSzPct val="80000"/>
              <a:buFont typeface="Wingdings" pitchFamily="2" charset="2"/>
              <a:buChar char="l"/>
              <a:defRPr>
                <a:solidFill>
                  <a:srgbClr val="0C419A"/>
                </a:solidFill>
                <a:latin typeface="+mn-lt"/>
              </a:defRPr>
            </a:lvl2pPr>
            <a:lvl3pPr marL="1122363" indent="-211138" algn="l" defTabSz="892175" rtl="0" eaLnBrk="0" fontAlgn="base" hangingPunct="0">
              <a:spcBef>
                <a:spcPct val="20000"/>
              </a:spcBef>
              <a:spcAft>
                <a:spcPct val="0"/>
              </a:spcAft>
              <a:buClr>
                <a:schemeClr val="folHlink"/>
              </a:buClr>
              <a:buFont typeface="Wingdings" pitchFamily="2" charset="2"/>
              <a:buChar char="ü"/>
              <a:defRPr>
                <a:solidFill>
                  <a:srgbClr val="0C419A"/>
                </a:solidFill>
                <a:latin typeface="+mn-lt"/>
              </a:defRPr>
            </a:lvl3pPr>
            <a:lvl4pPr marL="1568450" indent="-212725" algn="l" defTabSz="892175" rtl="0" eaLnBrk="0" fontAlgn="base" hangingPunct="0">
              <a:spcBef>
                <a:spcPct val="20000"/>
              </a:spcBef>
              <a:spcAft>
                <a:spcPct val="0"/>
              </a:spcAft>
              <a:buChar char="_"/>
              <a:defRPr sz="2000">
                <a:solidFill>
                  <a:srgbClr val="0C419A"/>
                </a:solidFill>
                <a:latin typeface="+mn-lt"/>
              </a:defRPr>
            </a:lvl4pPr>
            <a:lvl5pPr marL="2019300" indent="-211138" algn="l" defTabSz="892175" rtl="0" eaLnBrk="0" fontAlgn="base" hangingPunct="0">
              <a:spcBef>
                <a:spcPct val="20000"/>
              </a:spcBef>
              <a:spcAft>
                <a:spcPct val="0"/>
              </a:spcAft>
              <a:buChar char="_"/>
              <a:defRPr sz="2000">
                <a:solidFill>
                  <a:srgbClr val="0C419A"/>
                </a:solidFill>
                <a:latin typeface="+mn-lt"/>
              </a:defRPr>
            </a:lvl5pPr>
            <a:lvl6pPr marL="2424203" indent="-225123" algn="l" defTabSz="901863" rtl="0" eaLnBrk="1" fontAlgn="base" hangingPunct="1">
              <a:spcBef>
                <a:spcPct val="20000"/>
              </a:spcBef>
              <a:spcAft>
                <a:spcPct val="0"/>
              </a:spcAft>
              <a:buChar char="_"/>
              <a:defRPr sz="2000">
                <a:solidFill>
                  <a:srgbClr val="0C419A"/>
                </a:solidFill>
                <a:latin typeface="+mn-lt"/>
              </a:defRPr>
            </a:lvl6pPr>
            <a:lvl7pPr marL="2819543" indent="-225123" algn="l" defTabSz="901863" rtl="0" eaLnBrk="1" fontAlgn="base" hangingPunct="1">
              <a:spcBef>
                <a:spcPct val="20000"/>
              </a:spcBef>
              <a:spcAft>
                <a:spcPct val="0"/>
              </a:spcAft>
              <a:buChar char="_"/>
              <a:defRPr sz="2000">
                <a:solidFill>
                  <a:srgbClr val="0C419A"/>
                </a:solidFill>
                <a:latin typeface="+mn-lt"/>
              </a:defRPr>
            </a:lvl7pPr>
            <a:lvl8pPr marL="3214870" indent="-225123" algn="l" defTabSz="901863" rtl="0" eaLnBrk="1" fontAlgn="base" hangingPunct="1">
              <a:spcBef>
                <a:spcPct val="20000"/>
              </a:spcBef>
              <a:spcAft>
                <a:spcPct val="0"/>
              </a:spcAft>
              <a:buChar char="_"/>
              <a:defRPr sz="2000">
                <a:solidFill>
                  <a:srgbClr val="0C419A"/>
                </a:solidFill>
                <a:latin typeface="+mn-lt"/>
              </a:defRPr>
            </a:lvl8pPr>
            <a:lvl9pPr marL="3610211" indent="-225123" algn="l" defTabSz="901863" rtl="0" eaLnBrk="1" fontAlgn="base" hangingPunct="1">
              <a:spcBef>
                <a:spcPct val="20000"/>
              </a:spcBef>
              <a:spcAft>
                <a:spcPct val="0"/>
              </a:spcAft>
              <a:buChar char="_"/>
              <a:defRPr sz="2000">
                <a:solidFill>
                  <a:srgbClr val="0C419A"/>
                </a:solidFill>
                <a:latin typeface="+mn-lt"/>
              </a:defRPr>
            </a:lvl9pPr>
          </a:lstStyle>
          <a:p>
            <a:pPr marL="0" indent="0" algn="just">
              <a:buNone/>
            </a:pPr>
            <a:endParaRPr lang="fr-FR" sz="1700" dirty="0"/>
          </a:p>
          <a:p>
            <a:pPr marL="0" indent="0" algn="just">
              <a:lnSpc>
                <a:spcPct val="150000"/>
              </a:lnSpc>
              <a:buNone/>
            </a:pPr>
            <a:r>
              <a:rPr lang="fr-FR" sz="1800" dirty="0"/>
              <a:t>La négociation d’un avenant 9 à la convention médicale doit permettre de définir les modalités d’intervention et de financement des médecins libéraux :</a:t>
            </a:r>
          </a:p>
          <a:p>
            <a:pPr marL="0" indent="0" algn="just">
              <a:lnSpc>
                <a:spcPct val="150000"/>
              </a:lnSpc>
              <a:buNone/>
            </a:pPr>
            <a:r>
              <a:rPr lang="fr-FR" sz="1800" dirty="0"/>
              <a:t>	. pour la régulation </a:t>
            </a:r>
          </a:p>
          <a:p>
            <a:pPr marL="0" indent="0" algn="just">
              <a:lnSpc>
                <a:spcPct val="150000"/>
              </a:lnSpc>
              <a:buNone/>
            </a:pPr>
            <a:r>
              <a:rPr lang="fr-FR" sz="1800" dirty="0"/>
              <a:t>	. et la réalisation des soins non programmés </a:t>
            </a:r>
          </a:p>
          <a:p>
            <a:pPr marL="0" indent="0" algn="just">
              <a:lnSpc>
                <a:spcPct val="150000"/>
              </a:lnSpc>
              <a:buNone/>
            </a:pPr>
            <a:r>
              <a:rPr lang="fr-FR" sz="1800" dirty="0"/>
              <a:t>dans le cadre de l’organisation du dispositif « Service d’accès aux soins » (SAS), en lien avec les missions et le déploiement des CPTS.</a:t>
            </a:r>
          </a:p>
          <a:p>
            <a:pPr marL="0" indent="0" algn="just">
              <a:lnSpc>
                <a:spcPct val="150000"/>
              </a:lnSpc>
              <a:buNone/>
            </a:pPr>
            <a:endParaRPr lang="fr-FR" sz="1800" i="1" dirty="0"/>
          </a:p>
          <a:p>
            <a:r>
              <a:rPr lang="fr-FR" sz="2000" kern="0" dirty="0">
                <a:solidFill>
                  <a:srgbClr val="00B0F0"/>
                </a:solidFill>
                <a:latin typeface="Century Gothic"/>
              </a:rPr>
              <a:t>premières pistes de travail en seconde partie de la séance</a:t>
            </a:r>
          </a:p>
          <a:p>
            <a:pPr marL="0" indent="0" algn="just">
              <a:lnSpc>
                <a:spcPct val="150000"/>
              </a:lnSpc>
              <a:buNone/>
            </a:pPr>
            <a:r>
              <a:rPr lang="fr-FR" sz="1800" b="0" dirty="0"/>
              <a:t>  </a:t>
            </a:r>
          </a:p>
          <a:p>
            <a:pPr marL="0" indent="0" algn="just">
              <a:buNone/>
            </a:pPr>
            <a:endParaRPr lang="fr-FR" sz="1800" dirty="0"/>
          </a:p>
        </p:txBody>
      </p:sp>
    </p:spTree>
    <p:extLst>
      <p:ext uri="{BB962C8B-B14F-4D97-AF65-F5344CB8AC3E}">
        <p14:creationId xmlns:p14="http://schemas.microsoft.com/office/powerpoint/2010/main" val="1858515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11981" y="-63078"/>
            <a:ext cx="9120188" cy="539750"/>
          </a:xfrm>
          <a:prstGeom prst="rect">
            <a:avLst/>
          </a:prstGeom>
          <a:noFill/>
          <a:ln w="28575">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Font typeface="Wingdings" pitchFamily="2" charset="2"/>
              <a:buChar char="§"/>
              <a:defRPr sz="20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2"/>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accent2"/>
                </a:solidFill>
                <a:latin typeface="+mn-lt"/>
              </a:defRPr>
            </a:lvl5pPr>
            <a:lvl6pPr marL="2514600" indent="-228600" algn="l" rtl="0" fontAlgn="base">
              <a:spcBef>
                <a:spcPct val="20000"/>
              </a:spcBef>
              <a:spcAft>
                <a:spcPct val="0"/>
              </a:spcAft>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Font typeface="Wingdings" pitchFamily="2" charset="2"/>
              <a:buChar char="§"/>
              <a:defRPr sz="2000">
                <a:solidFill>
                  <a:schemeClr val="accent2"/>
                </a:solidFill>
                <a:latin typeface="+mn-lt"/>
              </a:defRPr>
            </a:lvl9pPr>
          </a:lstStyle>
          <a:p>
            <a:pPr marL="0" indent="0" eaLnBrk="1" hangingPunct="1">
              <a:lnSpc>
                <a:spcPct val="90000"/>
              </a:lnSpc>
              <a:buFont typeface="Wingdings" pitchFamily="2" charset="2"/>
              <a:buNone/>
              <a:defRPr/>
            </a:pPr>
            <a:endParaRPr lang="fr-FR" sz="500" b="1" kern="0" dirty="0">
              <a:solidFill>
                <a:srgbClr val="00B0F0"/>
              </a:solidFill>
              <a:latin typeface="Century Gothic"/>
            </a:endParaRPr>
          </a:p>
          <a:p>
            <a:pPr marL="0" indent="0">
              <a:buNone/>
            </a:pPr>
            <a:r>
              <a:rPr lang="fr-FR" b="1" i="1" kern="0" dirty="0">
                <a:solidFill>
                  <a:srgbClr val="00B0F0"/>
                </a:solidFill>
                <a:latin typeface="Century Gothic"/>
              </a:rPr>
              <a:t>Orientation n°2  : </a:t>
            </a:r>
            <a:r>
              <a:rPr lang="fr-FR" b="1" kern="0" dirty="0">
                <a:solidFill>
                  <a:srgbClr val="00B0F0"/>
                </a:solidFill>
                <a:latin typeface="Century Gothic"/>
              </a:rPr>
              <a:t>Développer la télésanté</a:t>
            </a:r>
          </a:p>
        </p:txBody>
      </p:sp>
      <p:sp>
        <p:nvSpPr>
          <p:cNvPr id="16388" name="Espace réservé du numéro de diapositive 2"/>
          <p:cNvSpPr>
            <a:spLocks noGrp="1"/>
          </p:cNvSpPr>
          <p:nvPr>
            <p:ph type="sldNum" sz="quarter" idx="10"/>
          </p:nvPr>
        </p:nvSpPr>
        <p:spPr bwMode="auto">
          <a:xfrm>
            <a:off x="8627194" y="6667990"/>
            <a:ext cx="504825" cy="215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BE69CC0-2095-4F69-A0D8-FE98289513AC}" type="slidenum">
              <a:rPr lang="fr-FR" altLang="fr-FR" smtClean="0">
                <a:solidFill>
                  <a:srgbClr val="4993D7"/>
                </a:solidFill>
              </a:rPr>
              <a:pPr eaLnBrk="1" hangingPunct="1"/>
              <a:t>7</a:t>
            </a:fld>
            <a:endParaRPr lang="fr-FR" altLang="fr-FR">
              <a:solidFill>
                <a:srgbClr val="4993D7"/>
              </a:solidFill>
            </a:endParaRPr>
          </a:p>
        </p:txBody>
      </p:sp>
      <p:sp>
        <p:nvSpPr>
          <p:cNvPr id="7" name="Espace réservé du contenu 3"/>
          <p:cNvSpPr txBox="1">
            <a:spLocks/>
          </p:cNvSpPr>
          <p:nvPr/>
        </p:nvSpPr>
        <p:spPr bwMode="auto">
          <a:xfrm>
            <a:off x="0" y="764704"/>
            <a:ext cx="9108207"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t" anchorCtr="0" compatLnSpc="1">
            <a:prstTxWarp prst="textNoShape">
              <a:avLst/>
            </a:prstTxWarp>
            <a:noAutofit/>
          </a:bodyPr>
          <a:lstStyle>
            <a:lvl1pPr marL="325438" indent="-325438" algn="l" defTabSz="892175" rtl="0" eaLnBrk="0" fontAlgn="base" hangingPunct="0">
              <a:spcBef>
                <a:spcPct val="20000"/>
              </a:spcBef>
              <a:spcAft>
                <a:spcPct val="0"/>
              </a:spcAft>
              <a:buClr>
                <a:schemeClr val="folHlink"/>
              </a:buClr>
              <a:buFont typeface="Wingdings" pitchFamily="2" charset="2"/>
              <a:buChar char="è"/>
              <a:defRPr sz="2100" b="1">
                <a:solidFill>
                  <a:srgbClr val="0C419A"/>
                </a:solidFill>
                <a:latin typeface="+mn-lt"/>
                <a:ea typeface="+mn-ea"/>
                <a:cs typeface="+mn-cs"/>
              </a:defRPr>
            </a:lvl1pPr>
            <a:lvl2pPr marL="741363" indent="-244475" algn="l" defTabSz="892175" rtl="0" eaLnBrk="0" fontAlgn="base" hangingPunct="0">
              <a:spcBef>
                <a:spcPct val="20000"/>
              </a:spcBef>
              <a:spcAft>
                <a:spcPct val="0"/>
              </a:spcAft>
              <a:buSzPct val="80000"/>
              <a:buFont typeface="Wingdings" pitchFamily="2" charset="2"/>
              <a:buChar char="l"/>
              <a:defRPr>
                <a:solidFill>
                  <a:srgbClr val="0C419A"/>
                </a:solidFill>
                <a:latin typeface="+mn-lt"/>
              </a:defRPr>
            </a:lvl2pPr>
            <a:lvl3pPr marL="1122363" indent="-211138" algn="l" defTabSz="892175" rtl="0" eaLnBrk="0" fontAlgn="base" hangingPunct="0">
              <a:spcBef>
                <a:spcPct val="20000"/>
              </a:spcBef>
              <a:spcAft>
                <a:spcPct val="0"/>
              </a:spcAft>
              <a:buClr>
                <a:schemeClr val="folHlink"/>
              </a:buClr>
              <a:buFont typeface="Wingdings" pitchFamily="2" charset="2"/>
              <a:buChar char="ü"/>
              <a:defRPr>
                <a:solidFill>
                  <a:srgbClr val="0C419A"/>
                </a:solidFill>
                <a:latin typeface="+mn-lt"/>
              </a:defRPr>
            </a:lvl3pPr>
            <a:lvl4pPr marL="1568450" indent="-212725" algn="l" defTabSz="892175" rtl="0" eaLnBrk="0" fontAlgn="base" hangingPunct="0">
              <a:spcBef>
                <a:spcPct val="20000"/>
              </a:spcBef>
              <a:spcAft>
                <a:spcPct val="0"/>
              </a:spcAft>
              <a:buChar char="_"/>
              <a:defRPr sz="2000">
                <a:solidFill>
                  <a:srgbClr val="0C419A"/>
                </a:solidFill>
                <a:latin typeface="+mn-lt"/>
              </a:defRPr>
            </a:lvl4pPr>
            <a:lvl5pPr marL="2019300" indent="-211138" algn="l" defTabSz="892175" rtl="0" eaLnBrk="0" fontAlgn="base" hangingPunct="0">
              <a:spcBef>
                <a:spcPct val="20000"/>
              </a:spcBef>
              <a:spcAft>
                <a:spcPct val="0"/>
              </a:spcAft>
              <a:buChar char="_"/>
              <a:defRPr sz="2000">
                <a:solidFill>
                  <a:srgbClr val="0C419A"/>
                </a:solidFill>
                <a:latin typeface="+mn-lt"/>
              </a:defRPr>
            </a:lvl5pPr>
            <a:lvl6pPr marL="2424203" indent="-225123" algn="l" defTabSz="901863" rtl="0" eaLnBrk="1" fontAlgn="base" hangingPunct="1">
              <a:spcBef>
                <a:spcPct val="20000"/>
              </a:spcBef>
              <a:spcAft>
                <a:spcPct val="0"/>
              </a:spcAft>
              <a:buChar char="_"/>
              <a:defRPr sz="2000">
                <a:solidFill>
                  <a:srgbClr val="0C419A"/>
                </a:solidFill>
                <a:latin typeface="+mn-lt"/>
              </a:defRPr>
            </a:lvl6pPr>
            <a:lvl7pPr marL="2819543" indent="-225123" algn="l" defTabSz="901863" rtl="0" eaLnBrk="1" fontAlgn="base" hangingPunct="1">
              <a:spcBef>
                <a:spcPct val="20000"/>
              </a:spcBef>
              <a:spcAft>
                <a:spcPct val="0"/>
              </a:spcAft>
              <a:buChar char="_"/>
              <a:defRPr sz="2000">
                <a:solidFill>
                  <a:srgbClr val="0C419A"/>
                </a:solidFill>
                <a:latin typeface="+mn-lt"/>
              </a:defRPr>
            </a:lvl7pPr>
            <a:lvl8pPr marL="3214870" indent="-225123" algn="l" defTabSz="901863" rtl="0" eaLnBrk="1" fontAlgn="base" hangingPunct="1">
              <a:spcBef>
                <a:spcPct val="20000"/>
              </a:spcBef>
              <a:spcAft>
                <a:spcPct val="0"/>
              </a:spcAft>
              <a:buChar char="_"/>
              <a:defRPr sz="2000">
                <a:solidFill>
                  <a:srgbClr val="0C419A"/>
                </a:solidFill>
                <a:latin typeface="+mn-lt"/>
              </a:defRPr>
            </a:lvl8pPr>
            <a:lvl9pPr marL="3610211" indent="-225123" algn="l" defTabSz="901863" rtl="0" eaLnBrk="1" fontAlgn="base" hangingPunct="1">
              <a:spcBef>
                <a:spcPct val="20000"/>
              </a:spcBef>
              <a:spcAft>
                <a:spcPct val="0"/>
              </a:spcAft>
              <a:buChar char="_"/>
              <a:defRPr sz="2000">
                <a:solidFill>
                  <a:srgbClr val="0C419A"/>
                </a:solidFill>
                <a:latin typeface="+mn-lt"/>
              </a:defRPr>
            </a:lvl9pPr>
          </a:lstStyle>
          <a:p>
            <a:pPr marL="0" indent="0" algn="just">
              <a:buNone/>
            </a:pPr>
            <a:r>
              <a:rPr lang="fr-FR" sz="1800" dirty="0"/>
              <a:t>L’enjeu est de conforter la dynamique constatée concernant la télémédecine au cours de la crise sanitaire.</a:t>
            </a:r>
          </a:p>
          <a:p>
            <a:pPr marL="0" indent="0" algn="just">
              <a:buNone/>
            </a:pPr>
            <a:endParaRPr lang="fr-FR" sz="1800" dirty="0"/>
          </a:p>
          <a:p>
            <a:pPr marL="0" indent="0" algn="just">
              <a:buNone/>
            </a:pPr>
            <a:r>
              <a:rPr lang="fr-FR" sz="1800" dirty="0"/>
              <a:t>Il s’agit de :</a:t>
            </a:r>
          </a:p>
          <a:p>
            <a:pPr lvl="1" algn="just">
              <a:buFont typeface="Wingdings" panose="05000000000000000000" pitchFamily="2" charset="2"/>
              <a:buChar char="q"/>
            </a:pPr>
            <a:r>
              <a:rPr lang="fr-FR" dirty="0"/>
              <a:t>capitaliser sur les dérogations autorisées durant la crise sanitaire pour faire évoluer certaines des dispositions conventionnelles fixées dans l’avenant 6 </a:t>
            </a:r>
          </a:p>
          <a:p>
            <a:pPr lvl="2" algn="just">
              <a:buFont typeface="Wingdings" panose="05000000000000000000" pitchFamily="2" charset="2"/>
              <a:buChar char="q"/>
            </a:pPr>
            <a:r>
              <a:rPr lang="fr-FR" dirty="0"/>
              <a:t> </a:t>
            </a:r>
            <a:r>
              <a:rPr lang="fr-FR" i="1" dirty="0"/>
              <a:t>Les points à examiner en particulier </a:t>
            </a:r>
            <a:r>
              <a:rPr lang="fr-FR" dirty="0"/>
              <a:t>: consultation présentielle dans les 12 mois précédents, recours à des praticiens en dehors du territoire pour des besoins de soins légitimes</a:t>
            </a:r>
          </a:p>
          <a:p>
            <a:pPr lvl="2" algn="just">
              <a:buFont typeface="Wingdings" panose="05000000000000000000" pitchFamily="2" charset="2"/>
              <a:buChar char="q"/>
            </a:pPr>
            <a:endParaRPr lang="fr-FR" dirty="0"/>
          </a:p>
          <a:p>
            <a:pPr lvl="1" algn="just">
              <a:buFont typeface="Wingdings" panose="05000000000000000000" pitchFamily="2" charset="2"/>
              <a:buChar char="q"/>
            </a:pPr>
            <a:r>
              <a:rPr lang="fr-FR" dirty="0"/>
              <a:t>développer la télé expertise afin d’améliorer la prise en charge des patients nécessitant un avis spécialisé .</a:t>
            </a:r>
          </a:p>
          <a:p>
            <a:pPr lvl="2" algn="just">
              <a:buFont typeface="Wingdings" panose="05000000000000000000" pitchFamily="2" charset="2"/>
              <a:buChar char="q"/>
            </a:pPr>
            <a:r>
              <a:rPr lang="fr-FR" i="1" dirty="0"/>
              <a:t>Les points à examiner en particulier</a:t>
            </a:r>
            <a:r>
              <a:rPr lang="fr-FR" dirty="0"/>
              <a:t> : élargissement de la population éligible, simplifications de facturation, création </a:t>
            </a:r>
            <a:r>
              <a:rPr lang="fr-FR" dirty="0">
                <a:solidFill>
                  <a:schemeClr val="accent2"/>
                </a:solidFill>
              </a:rPr>
              <a:t>d’un troisième niveau de </a:t>
            </a:r>
            <a:r>
              <a:rPr lang="fr-FR" dirty="0" err="1">
                <a:solidFill>
                  <a:schemeClr val="accent2"/>
                </a:solidFill>
              </a:rPr>
              <a:t>téléexpertise</a:t>
            </a:r>
            <a:endParaRPr lang="fr-FR" dirty="0">
              <a:solidFill>
                <a:schemeClr val="accent2"/>
              </a:solidFill>
            </a:endParaRPr>
          </a:p>
        </p:txBody>
      </p:sp>
    </p:spTree>
    <p:extLst>
      <p:ext uri="{BB962C8B-B14F-4D97-AF65-F5344CB8AC3E}">
        <p14:creationId xmlns:p14="http://schemas.microsoft.com/office/powerpoint/2010/main" val="1094782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11981" y="-63078"/>
            <a:ext cx="9120188" cy="539750"/>
          </a:xfrm>
          <a:prstGeom prst="rect">
            <a:avLst/>
          </a:prstGeom>
          <a:noFill/>
          <a:ln w="28575">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Font typeface="Wingdings" pitchFamily="2" charset="2"/>
              <a:buChar char="§"/>
              <a:defRPr sz="20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2"/>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accent2"/>
                </a:solidFill>
                <a:latin typeface="+mn-lt"/>
              </a:defRPr>
            </a:lvl5pPr>
            <a:lvl6pPr marL="2514600" indent="-228600" algn="l" rtl="0" fontAlgn="base">
              <a:spcBef>
                <a:spcPct val="20000"/>
              </a:spcBef>
              <a:spcAft>
                <a:spcPct val="0"/>
              </a:spcAft>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Font typeface="Wingdings" pitchFamily="2" charset="2"/>
              <a:buChar char="§"/>
              <a:defRPr sz="2000">
                <a:solidFill>
                  <a:schemeClr val="accent2"/>
                </a:solidFill>
                <a:latin typeface="+mn-lt"/>
              </a:defRPr>
            </a:lvl9pPr>
          </a:lstStyle>
          <a:p>
            <a:pPr marL="0" indent="0" eaLnBrk="1" hangingPunct="1">
              <a:lnSpc>
                <a:spcPct val="90000"/>
              </a:lnSpc>
              <a:buFont typeface="Wingdings" pitchFamily="2" charset="2"/>
              <a:buNone/>
              <a:defRPr/>
            </a:pPr>
            <a:endParaRPr lang="fr-FR" sz="500" b="1" kern="0" dirty="0">
              <a:solidFill>
                <a:srgbClr val="00B0F0"/>
              </a:solidFill>
              <a:latin typeface="Century Gothic"/>
            </a:endParaRPr>
          </a:p>
          <a:p>
            <a:pPr marL="0" indent="0">
              <a:buNone/>
            </a:pPr>
            <a:r>
              <a:rPr lang="fr-FR" b="1" i="1" kern="0" dirty="0">
                <a:solidFill>
                  <a:srgbClr val="00B0F0"/>
                </a:solidFill>
                <a:latin typeface="Century Gothic"/>
              </a:rPr>
              <a:t>Orientation n°3 : </a:t>
            </a:r>
            <a:r>
              <a:rPr lang="fr-FR" b="1" kern="0" dirty="0">
                <a:solidFill>
                  <a:srgbClr val="00B0F0"/>
                </a:solidFill>
                <a:latin typeface="Century Gothic"/>
              </a:rPr>
              <a:t>Prévoir les conditions de l’essor du numérique en santé</a:t>
            </a:r>
          </a:p>
        </p:txBody>
      </p:sp>
      <p:sp>
        <p:nvSpPr>
          <p:cNvPr id="16388" name="Espace réservé du numéro de diapositive 2"/>
          <p:cNvSpPr>
            <a:spLocks noGrp="1"/>
          </p:cNvSpPr>
          <p:nvPr>
            <p:ph type="sldNum" sz="quarter" idx="10"/>
          </p:nvPr>
        </p:nvSpPr>
        <p:spPr bwMode="auto">
          <a:xfrm>
            <a:off x="8627194" y="6667990"/>
            <a:ext cx="504825" cy="215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BE69CC0-2095-4F69-A0D8-FE98289513AC}" type="slidenum">
              <a:rPr lang="fr-FR" altLang="fr-FR" smtClean="0">
                <a:solidFill>
                  <a:srgbClr val="4993D7"/>
                </a:solidFill>
              </a:rPr>
              <a:pPr eaLnBrk="1" hangingPunct="1"/>
              <a:t>8</a:t>
            </a:fld>
            <a:endParaRPr lang="fr-FR" altLang="fr-FR">
              <a:solidFill>
                <a:srgbClr val="4993D7"/>
              </a:solidFill>
            </a:endParaRPr>
          </a:p>
        </p:txBody>
      </p:sp>
      <p:sp>
        <p:nvSpPr>
          <p:cNvPr id="7" name="Espace réservé du contenu 3"/>
          <p:cNvSpPr txBox="1">
            <a:spLocks/>
          </p:cNvSpPr>
          <p:nvPr/>
        </p:nvSpPr>
        <p:spPr bwMode="auto">
          <a:xfrm>
            <a:off x="107503" y="692696"/>
            <a:ext cx="8856985" cy="489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t" anchorCtr="0" compatLnSpc="1">
            <a:prstTxWarp prst="textNoShape">
              <a:avLst/>
            </a:prstTxWarp>
            <a:noAutofit/>
          </a:bodyPr>
          <a:lstStyle>
            <a:lvl1pPr marL="325438" indent="-325438" algn="l" defTabSz="892175" rtl="0" eaLnBrk="0" fontAlgn="base" hangingPunct="0">
              <a:spcBef>
                <a:spcPct val="20000"/>
              </a:spcBef>
              <a:spcAft>
                <a:spcPct val="0"/>
              </a:spcAft>
              <a:buClr>
                <a:schemeClr val="folHlink"/>
              </a:buClr>
              <a:buFont typeface="Wingdings" pitchFamily="2" charset="2"/>
              <a:buChar char="è"/>
              <a:defRPr sz="2100" b="1">
                <a:solidFill>
                  <a:srgbClr val="0C419A"/>
                </a:solidFill>
                <a:latin typeface="+mn-lt"/>
                <a:ea typeface="+mn-ea"/>
                <a:cs typeface="+mn-cs"/>
              </a:defRPr>
            </a:lvl1pPr>
            <a:lvl2pPr marL="741363" indent="-244475" algn="l" defTabSz="892175" rtl="0" eaLnBrk="0" fontAlgn="base" hangingPunct="0">
              <a:spcBef>
                <a:spcPct val="20000"/>
              </a:spcBef>
              <a:spcAft>
                <a:spcPct val="0"/>
              </a:spcAft>
              <a:buSzPct val="80000"/>
              <a:buFont typeface="Wingdings" pitchFamily="2" charset="2"/>
              <a:buChar char="l"/>
              <a:defRPr>
                <a:solidFill>
                  <a:srgbClr val="0C419A"/>
                </a:solidFill>
                <a:latin typeface="+mn-lt"/>
              </a:defRPr>
            </a:lvl2pPr>
            <a:lvl3pPr marL="1122363" indent="-211138" algn="l" defTabSz="892175" rtl="0" eaLnBrk="0" fontAlgn="base" hangingPunct="0">
              <a:spcBef>
                <a:spcPct val="20000"/>
              </a:spcBef>
              <a:spcAft>
                <a:spcPct val="0"/>
              </a:spcAft>
              <a:buClr>
                <a:schemeClr val="folHlink"/>
              </a:buClr>
              <a:buFont typeface="Wingdings" pitchFamily="2" charset="2"/>
              <a:buChar char="ü"/>
              <a:defRPr>
                <a:solidFill>
                  <a:srgbClr val="0C419A"/>
                </a:solidFill>
                <a:latin typeface="+mn-lt"/>
              </a:defRPr>
            </a:lvl3pPr>
            <a:lvl4pPr marL="1568450" indent="-212725" algn="l" defTabSz="892175" rtl="0" eaLnBrk="0" fontAlgn="base" hangingPunct="0">
              <a:spcBef>
                <a:spcPct val="20000"/>
              </a:spcBef>
              <a:spcAft>
                <a:spcPct val="0"/>
              </a:spcAft>
              <a:buChar char="_"/>
              <a:defRPr sz="2000">
                <a:solidFill>
                  <a:srgbClr val="0C419A"/>
                </a:solidFill>
                <a:latin typeface="+mn-lt"/>
              </a:defRPr>
            </a:lvl4pPr>
            <a:lvl5pPr marL="2019300" indent="-211138" algn="l" defTabSz="892175" rtl="0" eaLnBrk="0" fontAlgn="base" hangingPunct="0">
              <a:spcBef>
                <a:spcPct val="20000"/>
              </a:spcBef>
              <a:spcAft>
                <a:spcPct val="0"/>
              </a:spcAft>
              <a:buChar char="_"/>
              <a:defRPr sz="2000">
                <a:solidFill>
                  <a:srgbClr val="0C419A"/>
                </a:solidFill>
                <a:latin typeface="+mn-lt"/>
              </a:defRPr>
            </a:lvl5pPr>
            <a:lvl6pPr marL="2424203" indent="-225123" algn="l" defTabSz="901863" rtl="0" eaLnBrk="1" fontAlgn="base" hangingPunct="1">
              <a:spcBef>
                <a:spcPct val="20000"/>
              </a:spcBef>
              <a:spcAft>
                <a:spcPct val="0"/>
              </a:spcAft>
              <a:buChar char="_"/>
              <a:defRPr sz="2000">
                <a:solidFill>
                  <a:srgbClr val="0C419A"/>
                </a:solidFill>
                <a:latin typeface="+mn-lt"/>
              </a:defRPr>
            </a:lvl6pPr>
            <a:lvl7pPr marL="2819543" indent="-225123" algn="l" defTabSz="901863" rtl="0" eaLnBrk="1" fontAlgn="base" hangingPunct="1">
              <a:spcBef>
                <a:spcPct val="20000"/>
              </a:spcBef>
              <a:spcAft>
                <a:spcPct val="0"/>
              </a:spcAft>
              <a:buChar char="_"/>
              <a:defRPr sz="2000">
                <a:solidFill>
                  <a:srgbClr val="0C419A"/>
                </a:solidFill>
                <a:latin typeface="+mn-lt"/>
              </a:defRPr>
            </a:lvl7pPr>
            <a:lvl8pPr marL="3214870" indent="-225123" algn="l" defTabSz="901863" rtl="0" eaLnBrk="1" fontAlgn="base" hangingPunct="1">
              <a:spcBef>
                <a:spcPct val="20000"/>
              </a:spcBef>
              <a:spcAft>
                <a:spcPct val="0"/>
              </a:spcAft>
              <a:buChar char="_"/>
              <a:defRPr sz="2000">
                <a:solidFill>
                  <a:srgbClr val="0C419A"/>
                </a:solidFill>
                <a:latin typeface="+mn-lt"/>
              </a:defRPr>
            </a:lvl8pPr>
            <a:lvl9pPr marL="3610211" indent="-225123" algn="l" defTabSz="901863" rtl="0" eaLnBrk="1" fontAlgn="base" hangingPunct="1">
              <a:spcBef>
                <a:spcPct val="20000"/>
              </a:spcBef>
              <a:spcAft>
                <a:spcPct val="0"/>
              </a:spcAft>
              <a:buChar char="_"/>
              <a:defRPr sz="2000">
                <a:solidFill>
                  <a:srgbClr val="0C419A"/>
                </a:solidFill>
                <a:latin typeface="+mn-lt"/>
              </a:defRPr>
            </a:lvl9pPr>
          </a:lstStyle>
          <a:p>
            <a:pPr algn="just"/>
            <a:endParaRPr lang="fr-FR" sz="1800" dirty="0"/>
          </a:p>
          <a:p>
            <a:pPr marL="0" indent="0" algn="just">
              <a:lnSpc>
                <a:spcPct val="150000"/>
              </a:lnSpc>
              <a:buNone/>
            </a:pPr>
            <a:r>
              <a:rPr lang="fr-FR" sz="1800" dirty="0"/>
              <a:t>En lien avec la feuille de route du numérique en santé et dans la perspective du déploiement de l’espace numérique de santé, il s’agit de :</a:t>
            </a:r>
          </a:p>
          <a:p>
            <a:pPr marL="0" indent="0" algn="just">
              <a:lnSpc>
                <a:spcPct val="150000"/>
              </a:lnSpc>
              <a:buNone/>
            </a:pPr>
            <a:endParaRPr lang="fr-FR" sz="1800" dirty="0"/>
          </a:p>
          <a:p>
            <a:pPr algn="just">
              <a:lnSpc>
                <a:spcPct val="150000"/>
              </a:lnSpc>
              <a:buFont typeface="Wingdings" panose="05000000000000000000" pitchFamily="2" charset="2"/>
              <a:buChar char="q"/>
            </a:pPr>
            <a:r>
              <a:rPr lang="fr-FR" sz="1800" dirty="0"/>
              <a:t>Définir des incitations financières à l’équipement </a:t>
            </a:r>
            <a:r>
              <a:rPr lang="fr-FR" sz="1800" b="0" dirty="0"/>
              <a:t>en services socle tels qu’identifiés dans la feuille de route du numérique en santé.</a:t>
            </a:r>
          </a:p>
          <a:p>
            <a:pPr marL="0" indent="0" algn="just">
              <a:lnSpc>
                <a:spcPct val="150000"/>
              </a:lnSpc>
              <a:buNone/>
            </a:pPr>
            <a:endParaRPr lang="fr-FR" sz="1800" dirty="0"/>
          </a:p>
          <a:p>
            <a:pPr algn="just">
              <a:lnSpc>
                <a:spcPct val="150000"/>
              </a:lnSpc>
              <a:buFont typeface="Wingdings" panose="05000000000000000000" pitchFamily="2" charset="2"/>
              <a:buChar char="q"/>
            </a:pPr>
            <a:r>
              <a:rPr lang="fr-FR" sz="1800" dirty="0"/>
              <a:t>D’inciter à l’augmentation significative de l’usage des outils numériques </a:t>
            </a:r>
            <a:r>
              <a:rPr lang="fr-FR" sz="1800" b="0" dirty="0">
                <a:solidFill>
                  <a:schemeClr val="accent2"/>
                </a:solidFill>
              </a:rPr>
              <a:t>par les professionnels de santé et notamment du DMP et de la MSS, ainsi qu’à une utilisation de l’ENS lui-même par les professionnels.</a:t>
            </a:r>
          </a:p>
          <a:p>
            <a:pPr lvl="1" algn="just">
              <a:lnSpc>
                <a:spcPct val="150000"/>
              </a:lnSpc>
              <a:buFont typeface="Wingdings" panose="05000000000000000000" pitchFamily="2" charset="2"/>
              <a:buChar char="q"/>
            </a:pPr>
            <a:r>
              <a:rPr lang="fr-FR" i="1" dirty="0">
                <a:solidFill>
                  <a:schemeClr val="accent2"/>
                </a:solidFill>
              </a:rPr>
              <a:t>Les points à examiner</a:t>
            </a:r>
            <a:r>
              <a:rPr lang="fr-FR" dirty="0">
                <a:solidFill>
                  <a:schemeClr val="accent2"/>
                </a:solidFill>
              </a:rPr>
              <a:t> en particulier : alimentation des DMP, notamment par le Volet de Synthèse Médical</a:t>
            </a:r>
          </a:p>
          <a:p>
            <a:pPr algn="just">
              <a:lnSpc>
                <a:spcPct val="150000"/>
              </a:lnSpc>
              <a:buFont typeface="Wingdings" panose="05000000000000000000" pitchFamily="2" charset="2"/>
              <a:buChar char="q"/>
            </a:pPr>
            <a:endParaRPr lang="fr-FR" sz="1800" dirty="0"/>
          </a:p>
        </p:txBody>
      </p:sp>
    </p:spTree>
    <p:extLst>
      <p:ext uri="{BB962C8B-B14F-4D97-AF65-F5344CB8AC3E}">
        <p14:creationId xmlns:p14="http://schemas.microsoft.com/office/powerpoint/2010/main" val="998605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11981" y="-63078"/>
            <a:ext cx="9120188" cy="539750"/>
          </a:xfrm>
          <a:prstGeom prst="rect">
            <a:avLst/>
          </a:prstGeom>
          <a:noFill/>
          <a:ln w="28575">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Font typeface="Wingdings" pitchFamily="2" charset="2"/>
              <a:buChar char="§"/>
              <a:defRPr sz="20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2"/>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accent2"/>
                </a:solidFill>
                <a:latin typeface="+mn-lt"/>
              </a:defRPr>
            </a:lvl5pPr>
            <a:lvl6pPr marL="2514600" indent="-228600" algn="l" rtl="0" fontAlgn="base">
              <a:spcBef>
                <a:spcPct val="20000"/>
              </a:spcBef>
              <a:spcAft>
                <a:spcPct val="0"/>
              </a:spcAft>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Font typeface="Wingdings" pitchFamily="2" charset="2"/>
              <a:buChar char="§"/>
              <a:defRPr sz="2000">
                <a:solidFill>
                  <a:schemeClr val="accent2"/>
                </a:solidFill>
                <a:latin typeface="+mn-lt"/>
              </a:defRPr>
            </a:lvl9pPr>
          </a:lstStyle>
          <a:p>
            <a:pPr marL="0" indent="0" eaLnBrk="1" hangingPunct="1">
              <a:lnSpc>
                <a:spcPct val="90000"/>
              </a:lnSpc>
              <a:buFont typeface="Wingdings" pitchFamily="2" charset="2"/>
              <a:buNone/>
              <a:defRPr/>
            </a:pPr>
            <a:endParaRPr lang="fr-FR" sz="500" b="1" kern="0" dirty="0">
              <a:solidFill>
                <a:srgbClr val="00B0F0"/>
              </a:solidFill>
              <a:latin typeface="Century Gothic"/>
            </a:endParaRPr>
          </a:p>
          <a:p>
            <a:pPr marL="0" indent="0">
              <a:buNone/>
            </a:pPr>
            <a:r>
              <a:rPr lang="fr-FR" b="1" i="1" kern="0" dirty="0">
                <a:solidFill>
                  <a:srgbClr val="00B0F0"/>
                </a:solidFill>
                <a:latin typeface="Century Gothic"/>
              </a:rPr>
              <a:t>Orientation n°4 : </a:t>
            </a:r>
            <a:r>
              <a:rPr lang="fr-FR" b="1" kern="0" dirty="0">
                <a:solidFill>
                  <a:srgbClr val="00B0F0"/>
                </a:solidFill>
                <a:latin typeface="Century Gothic"/>
              </a:rPr>
              <a:t>Aménagements de la convention médicale</a:t>
            </a:r>
          </a:p>
        </p:txBody>
      </p:sp>
      <p:sp>
        <p:nvSpPr>
          <p:cNvPr id="16388" name="Espace réservé du numéro de diapositive 2"/>
          <p:cNvSpPr>
            <a:spLocks noGrp="1"/>
          </p:cNvSpPr>
          <p:nvPr>
            <p:ph type="sldNum" sz="quarter" idx="10"/>
          </p:nvPr>
        </p:nvSpPr>
        <p:spPr bwMode="auto">
          <a:xfrm>
            <a:off x="8627194" y="6667990"/>
            <a:ext cx="504825" cy="215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BE69CC0-2095-4F69-A0D8-FE98289513AC}" type="slidenum">
              <a:rPr lang="fr-FR" altLang="fr-FR" smtClean="0">
                <a:solidFill>
                  <a:srgbClr val="4993D7"/>
                </a:solidFill>
              </a:rPr>
              <a:pPr eaLnBrk="1" hangingPunct="1"/>
              <a:t>9</a:t>
            </a:fld>
            <a:endParaRPr lang="fr-FR" altLang="fr-FR">
              <a:solidFill>
                <a:srgbClr val="4993D7"/>
              </a:solidFill>
            </a:endParaRPr>
          </a:p>
        </p:txBody>
      </p:sp>
      <p:sp>
        <p:nvSpPr>
          <p:cNvPr id="7" name="Espace réservé du contenu 3"/>
          <p:cNvSpPr txBox="1">
            <a:spLocks/>
          </p:cNvSpPr>
          <p:nvPr/>
        </p:nvSpPr>
        <p:spPr bwMode="auto">
          <a:xfrm>
            <a:off x="16382" y="620688"/>
            <a:ext cx="9091826" cy="489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8" tIns="45092" rIns="90178" bIns="45092" numCol="1" anchor="t" anchorCtr="0" compatLnSpc="1">
            <a:prstTxWarp prst="textNoShape">
              <a:avLst/>
            </a:prstTxWarp>
            <a:noAutofit/>
          </a:bodyPr>
          <a:lstStyle>
            <a:lvl1pPr marL="325438" indent="-325438" algn="l" defTabSz="892175" rtl="0" eaLnBrk="0" fontAlgn="base" hangingPunct="0">
              <a:spcBef>
                <a:spcPct val="20000"/>
              </a:spcBef>
              <a:spcAft>
                <a:spcPct val="0"/>
              </a:spcAft>
              <a:buClr>
                <a:schemeClr val="folHlink"/>
              </a:buClr>
              <a:buFont typeface="Wingdings" pitchFamily="2" charset="2"/>
              <a:buChar char="è"/>
              <a:defRPr sz="2100" b="1">
                <a:solidFill>
                  <a:srgbClr val="0C419A"/>
                </a:solidFill>
                <a:latin typeface="+mn-lt"/>
                <a:ea typeface="+mn-ea"/>
                <a:cs typeface="+mn-cs"/>
              </a:defRPr>
            </a:lvl1pPr>
            <a:lvl2pPr marL="741363" indent="-244475" algn="l" defTabSz="892175" rtl="0" eaLnBrk="0" fontAlgn="base" hangingPunct="0">
              <a:spcBef>
                <a:spcPct val="20000"/>
              </a:spcBef>
              <a:spcAft>
                <a:spcPct val="0"/>
              </a:spcAft>
              <a:buSzPct val="80000"/>
              <a:buFont typeface="Wingdings" pitchFamily="2" charset="2"/>
              <a:buChar char="l"/>
              <a:defRPr>
                <a:solidFill>
                  <a:srgbClr val="0C419A"/>
                </a:solidFill>
                <a:latin typeface="+mn-lt"/>
              </a:defRPr>
            </a:lvl2pPr>
            <a:lvl3pPr marL="1122363" indent="-211138" algn="l" defTabSz="892175" rtl="0" eaLnBrk="0" fontAlgn="base" hangingPunct="0">
              <a:spcBef>
                <a:spcPct val="20000"/>
              </a:spcBef>
              <a:spcAft>
                <a:spcPct val="0"/>
              </a:spcAft>
              <a:buClr>
                <a:schemeClr val="folHlink"/>
              </a:buClr>
              <a:buFont typeface="Wingdings" pitchFamily="2" charset="2"/>
              <a:buChar char="ü"/>
              <a:defRPr>
                <a:solidFill>
                  <a:srgbClr val="0C419A"/>
                </a:solidFill>
                <a:latin typeface="+mn-lt"/>
              </a:defRPr>
            </a:lvl3pPr>
            <a:lvl4pPr marL="1568450" indent="-212725" algn="l" defTabSz="892175" rtl="0" eaLnBrk="0" fontAlgn="base" hangingPunct="0">
              <a:spcBef>
                <a:spcPct val="20000"/>
              </a:spcBef>
              <a:spcAft>
                <a:spcPct val="0"/>
              </a:spcAft>
              <a:buChar char="_"/>
              <a:defRPr sz="2000">
                <a:solidFill>
                  <a:srgbClr val="0C419A"/>
                </a:solidFill>
                <a:latin typeface="+mn-lt"/>
              </a:defRPr>
            </a:lvl4pPr>
            <a:lvl5pPr marL="2019300" indent="-211138" algn="l" defTabSz="892175" rtl="0" eaLnBrk="0" fontAlgn="base" hangingPunct="0">
              <a:spcBef>
                <a:spcPct val="20000"/>
              </a:spcBef>
              <a:spcAft>
                <a:spcPct val="0"/>
              </a:spcAft>
              <a:buChar char="_"/>
              <a:defRPr sz="2000">
                <a:solidFill>
                  <a:srgbClr val="0C419A"/>
                </a:solidFill>
                <a:latin typeface="+mn-lt"/>
              </a:defRPr>
            </a:lvl5pPr>
            <a:lvl6pPr marL="2424203" indent="-225123" algn="l" defTabSz="901863" rtl="0" eaLnBrk="1" fontAlgn="base" hangingPunct="1">
              <a:spcBef>
                <a:spcPct val="20000"/>
              </a:spcBef>
              <a:spcAft>
                <a:spcPct val="0"/>
              </a:spcAft>
              <a:buChar char="_"/>
              <a:defRPr sz="2000">
                <a:solidFill>
                  <a:srgbClr val="0C419A"/>
                </a:solidFill>
                <a:latin typeface="+mn-lt"/>
              </a:defRPr>
            </a:lvl6pPr>
            <a:lvl7pPr marL="2819543" indent="-225123" algn="l" defTabSz="901863" rtl="0" eaLnBrk="1" fontAlgn="base" hangingPunct="1">
              <a:spcBef>
                <a:spcPct val="20000"/>
              </a:spcBef>
              <a:spcAft>
                <a:spcPct val="0"/>
              </a:spcAft>
              <a:buChar char="_"/>
              <a:defRPr sz="2000">
                <a:solidFill>
                  <a:srgbClr val="0C419A"/>
                </a:solidFill>
                <a:latin typeface="+mn-lt"/>
              </a:defRPr>
            </a:lvl7pPr>
            <a:lvl8pPr marL="3214870" indent="-225123" algn="l" defTabSz="901863" rtl="0" eaLnBrk="1" fontAlgn="base" hangingPunct="1">
              <a:spcBef>
                <a:spcPct val="20000"/>
              </a:spcBef>
              <a:spcAft>
                <a:spcPct val="0"/>
              </a:spcAft>
              <a:buChar char="_"/>
              <a:defRPr sz="2000">
                <a:solidFill>
                  <a:srgbClr val="0C419A"/>
                </a:solidFill>
                <a:latin typeface="+mn-lt"/>
              </a:defRPr>
            </a:lvl8pPr>
            <a:lvl9pPr marL="3610211" indent="-225123" algn="l" defTabSz="901863" rtl="0" eaLnBrk="1" fontAlgn="base" hangingPunct="1">
              <a:spcBef>
                <a:spcPct val="20000"/>
              </a:spcBef>
              <a:spcAft>
                <a:spcPct val="0"/>
              </a:spcAft>
              <a:buChar char="_"/>
              <a:defRPr sz="2000">
                <a:solidFill>
                  <a:srgbClr val="0C419A"/>
                </a:solidFill>
                <a:latin typeface="+mn-lt"/>
              </a:defRPr>
            </a:lvl9pPr>
          </a:lstStyle>
          <a:p>
            <a:pPr lvl="0" algn="just">
              <a:lnSpc>
                <a:spcPct val="150000"/>
              </a:lnSpc>
              <a:buFont typeface="Wingdings" panose="05000000000000000000" pitchFamily="2" charset="2"/>
              <a:buChar char="q"/>
            </a:pPr>
            <a:r>
              <a:rPr lang="fr-FR" sz="1800" dirty="0"/>
              <a:t>Améliorer l’accès aux soins par des mesures tarifaires et de nomenclature</a:t>
            </a:r>
          </a:p>
          <a:p>
            <a:pPr lvl="1" algn="just">
              <a:buFont typeface="Wingdings" panose="05000000000000000000" pitchFamily="2" charset="2"/>
              <a:buChar char="q"/>
            </a:pPr>
            <a:r>
              <a:rPr lang="fr-FR" i="1" dirty="0"/>
              <a:t>Les points à examiner en particulier : </a:t>
            </a:r>
            <a:r>
              <a:rPr lang="fr-FR" dirty="0"/>
              <a:t>prise en charge des </a:t>
            </a:r>
            <a:r>
              <a:rPr lang="fr-FR" b="1" dirty="0"/>
              <a:t>personnes âgées </a:t>
            </a:r>
            <a:r>
              <a:rPr lang="fr-FR" dirty="0"/>
              <a:t>et leur maintien à domicile, prise en charge des personnes vivants avec un </a:t>
            </a:r>
            <a:r>
              <a:rPr lang="fr-FR" b="1" dirty="0"/>
              <a:t>handicap</a:t>
            </a:r>
            <a:r>
              <a:rPr lang="fr-FR" dirty="0"/>
              <a:t>, ainsi que d’autres mesures de nomenclature en particulier pour des </a:t>
            </a:r>
            <a:r>
              <a:rPr lang="fr-FR" b="1" dirty="0"/>
              <a:t>spécialités à forte activité clinique </a:t>
            </a:r>
            <a:r>
              <a:rPr lang="fr-FR" dirty="0"/>
              <a:t>(psychiatrie, pédiatrie, gynécologie médicale…)</a:t>
            </a:r>
          </a:p>
          <a:p>
            <a:pPr lvl="0" algn="just">
              <a:lnSpc>
                <a:spcPct val="150000"/>
              </a:lnSpc>
              <a:buFont typeface="Wingdings" panose="05000000000000000000" pitchFamily="2" charset="2"/>
              <a:buChar char="q"/>
            </a:pPr>
            <a:r>
              <a:rPr lang="fr-FR" sz="1800" dirty="0"/>
              <a:t>Renforcer la qualité et la pertinence des soins des médecins spécialistes,</a:t>
            </a:r>
          </a:p>
          <a:p>
            <a:pPr lvl="1" algn="just">
              <a:buFont typeface="Wingdings" panose="05000000000000000000" pitchFamily="2" charset="2"/>
              <a:buChar char="q"/>
            </a:pPr>
            <a:r>
              <a:rPr lang="fr-FR" i="1" dirty="0"/>
              <a:t>Les points à examiner en particulier : </a:t>
            </a:r>
            <a:r>
              <a:rPr lang="fr-FR" dirty="0"/>
              <a:t>dispositif valorisant auprès des médecins la prescription des </a:t>
            </a:r>
            <a:r>
              <a:rPr lang="fr-FR" b="1" dirty="0"/>
              <a:t>médicaments </a:t>
            </a:r>
            <a:r>
              <a:rPr lang="fr-FR" b="1" dirty="0" err="1"/>
              <a:t>biosimilaires</a:t>
            </a:r>
            <a:r>
              <a:rPr lang="fr-FR" dirty="0"/>
              <a:t>, démarche d’amélioration de la qualité des </a:t>
            </a:r>
            <a:r>
              <a:rPr lang="fr-FR" b="1" dirty="0"/>
              <a:t>endoscopies </a:t>
            </a:r>
            <a:r>
              <a:rPr lang="fr-FR" dirty="0"/>
              <a:t>(proposition des rapports Charges et Produits 2019 et 2020), </a:t>
            </a:r>
          </a:p>
          <a:p>
            <a:pPr lvl="0" algn="just">
              <a:buFont typeface="Wingdings" panose="05000000000000000000" pitchFamily="2" charset="2"/>
              <a:buChar char="q"/>
            </a:pPr>
            <a:endParaRPr lang="fr-FR" sz="1800" dirty="0"/>
          </a:p>
          <a:p>
            <a:pPr lvl="0" algn="just">
              <a:buFont typeface="Wingdings" panose="05000000000000000000" pitchFamily="2" charset="2"/>
              <a:buChar char="q"/>
            </a:pPr>
            <a:r>
              <a:rPr lang="fr-FR" sz="1800" dirty="0"/>
              <a:t>Réviser certains éléments du dispositif OPTAM-OPTAM CO</a:t>
            </a:r>
          </a:p>
          <a:p>
            <a:pPr lvl="1" algn="just">
              <a:buFont typeface="Wingdings" panose="05000000000000000000" pitchFamily="2" charset="2"/>
              <a:buChar char="q"/>
            </a:pPr>
            <a:r>
              <a:rPr lang="fr-FR" i="1" dirty="0"/>
              <a:t>Les points à examiner : </a:t>
            </a:r>
            <a:r>
              <a:rPr lang="fr-FR" dirty="0"/>
              <a:t>actualisation de la période de référence, mise en place d’un suivi du dispositif plus réactif. </a:t>
            </a:r>
          </a:p>
        </p:txBody>
      </p:sp>
    </p:spTree>
    <p:extLst>
      <p:ext uri="{BB962C8B-B14F-4D97-AF65-F5344CB8AC3E}">
        <p14:creationId xmlns:p14="http://schemas.microsoft.com/office/powerpoint/2010/main" val="2079978023"/>
      </p:ext>
    </p:extLst>
  </p:cSld>
  <p:clrMapOvr>
    <a:masterClrMapping/>
  </p:clrMapOvr>
</p:sld>
</file>

<file path=ppt/theme/theme1.xml><?xml version="1.0" encoding="utf-8"?>
<a:theme xmlns:a="http://schemas.openxmlformats.org/drawingml/2006/main" name="Modèle Diapo convention">
  <a:themeElements>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uvelle pré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287" tIns="52144" rIns="104287" bIns="52144" numCol="1" anchor="t" anchorCtr="0" compatLnSpc="1">
        <a:prstTxWarp prst="textNoShape">
          <a:avLst/>
        </a:prstTxWarp>
      </a:bodyPr>
      <a:lstStyle>
        <a:defPPr marL="0" marR="0" indent="0" algn="ctr" defTabSz="1042988" rtl="0" eaLnBrk="0" fontAlgn="base" latinLnBrk="0" hangingPunct="0">
          <a:lnSpc>
            <a:spcPct val="100000"/>
          </a:lnSpc>
          <a:spcBef>
            <a:spcPct val="0"/>
          </a:spcBef>
          <a:spcAft>
            <a:spcPct val="0"/>
          </a:spcAft>
          <a:buClrTx/>
          <a:buSzTx/>
          <a:buFontTx/>
          <a:buNone/>
          <a:tabLst/>
          <a:defRPr kumimoji="0" lang="fr-FR" sz="1400" b="0" i="0" u="none" strike="noStrike" cap="none" normalizeH="0" baseline="0" smtClean="0">
            <a:ln>
              <a:noFill/>
            </a:ln>
            <a:solidFill>
              <a:srgbClr val="0C419A"/>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287" tIns="52144" rIns="104287" bIns="52144" numCol="1" anchor="t" anchorCtr="0" compatLnSpc="1">
        <a:prstTxWarp prst="textNoShape">
          <a:avLst/>
        </a:prstTxWarp>
      </a:bodyPr>
      <a:lstStyle>
        <a:defPPr marL="0" marR="0" indent="0" algn="ctr" defTabSz="1042988" rtl="0" eaLnBrk="0" fontAlgn="base" latinLnBrk="0" hangingPunct="0">
          <a:lnSpc>
            <a:spcPct val="100000"/>
          </a:lnSpc>
          <a:spcBef>
            <a:spcPct val="0"/>
          </a:spcBef>
          <a:spcAft>
            <a:spcPct val="0"/>
          </a:spcAft>
          <a:buClrTx/>
          <a:buSzTx/>
          <a:buFontTx/>
          <a:buNone/>
          <a:tabLst/>
          <a:defRPr kumimoji="0" lang="fr-FR" sz="1400" b="0" i="0" u="none" strike="noStrike" cap="none" normalizeH="0" baseline="0" smtClean="0">
            <a:ln>
              <a:noFill/>
            </a:ln>
            <a:solidFill>
              <a:srgbClr val="0C419A"/>
            </a:solidFill>
            <a:effectLst/>
            <a:latin typeface="Arial" charset="0"/>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Modèle Diapo convention">
  <a:themeElements>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uvelle pré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287" tIns="52144" rIns="104287" bIns="52144" numCol="1" anchor="t" anchorCtr="0" compatLnSpc="1">
        <a:prstTxWarp prst="textNoShape">
          <a:avLst/>
        </a:prstTxWarp>
      </a:bodyPr>
      <a:lstStyle>
        <a:defPPr marL="0" marR="0" indent="0" algn="ctr" defTabSz="1042988" rtl="0" eaLnBrk="0" fontAlgn="base" latinLnBrk="0" hangingPunct="0">
          <a:lnSpc>
            <a:spcPct val="100000"/>
          </a:lnSpc>
          <a:spcBef>
            <a:spcPct val="0"/>
          </a:spcBef>
          <a:spcAft>
            <a:spcPct val="0"/>
          </a:spcAft>
          <a:buClrTx/>
          <a:buSzTx/>
          <a:buFontTx/>
          <a:buNone/>
          <a:tabLst/>
          <a:defRPr kumimoji="0" lang="fr-FR" sz="1400" b="0" i="0" u="none" strike="noStrike" cap="none" normalizeH="0" baseline="0" smtClean="0">
            <a:ln>
              <a:noFill/>
            </a:ln>
            <a:solidFill>
              <a:srgbClr val="0C419A"/>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287" tIns="52144" rIns="104287" bIns="52144" numCol="1" anchor="t" anchorCtr="0" compatLnSpc="1">
        <a:prstTxWarp prst="textNoShape">
          <a:avLst/>
        </a:prstTxWarp>
      </a:bodyPr>
      <a:lstStyle>
        <a:defPPr marL="0" marR="0" indent="0" algn="ctr" defTabSz="1042988" rtl="0" eaLnBrk="0" fontAlgn="base" latinLnBrk="0" hangingPunct="0">
          <a:lnSpc>
            <a:spcPct val="100000"/>
          </a:lnSpc>
          <a:spcBef>
            <a:spcPct val="0"/>
          </a:spcBef>
          <a:spcAft>
            <a:spcPct val="0"/>
          </a:spcAft>
          <a:buClrTx/>
          <a:buSzTx/>
          <a:buFontTx/>
          <a:buNone/>
          <a:tabLst/>
          <a:defRPr kumimoji="0" lang="fr-FR" sz="1400" b="0" i="0" u="none" strike="noStrike" cap="none" normalizeH="0" baseline="0" smtClean="0">
            <a:ln>
              <a:noFill/>
            </a:ln>
            <a:solidFill>
              <a:srgbClr val="0C419A"/>
            </a:solidFill>
            <a:effectLst/>
            <a:latin typeface="Arial" charset="0"/>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9346</TotalTime>
  <Words>2689</Words>
  <Application>Microsoft Office PowerPoint</Application>
  <PresentationFormat>Affichage à l'écran (4:3)</PresentationFormat>
  <Paragraphs>300</Paragraphs>
  <Slides>23</Slides>
  <Notes>6</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23</vt:i4>
      </vt:variant>
    </vt:vector>
  </HeadingPairs>
  <TitlesOfParts>
    <vt:vector size="31" baseType="lpstr">
      <vt:lpstr>Arial</vt:lpstr>
      <vt:lpstr>Calibri</vt:lpstr>
      <vt:lpstr>Century Gothic</vt:lpstr>
      <vt:lpstr>Symbol</vt:lpstr>
      <vt:lpstr>Times New Roman</vt:lpstr>
      <vt:lpstr>Wingdings</vt:lpstr>
      <vt:lpstr>Modèle Diapo convention</vt:lpstr>
      <vt:lpstr>1_Modèle Diapo convention</vt:lpstr>
      <vt:lpstr> Séance d’ouverture  négociations conventionnelles médecins  post Ségur </vt:lpstr>
      <vt:lpstr>Sommaire</vt:lpstr>
      <vt:lpstr>Présentation PowerPoint</vt:lpstr>
      <vt:lpstr>Présentation PowerPoint</vt:lpstr>
      <vt:lpstr>Les lignes directrices et les orientations du Conseil de l’UNCAM</vt:lpstr>
      <vt:lpstr>Présentation PowerPoint</vt:lpstr>
      <vt:lpstr>Présentation PowerPoint</vt:lpstr>
      <vt:lpstr>Présentation PowerPoint</vt:lpstr>
      <vt:lpstr>Présentation PowerPoint</vt:lpstr>
      <vt:lpstr>Proposition de calendrier de négociations</vt:lpstr>
      <vt:lpstr>Présentation PowerPoint</vt:lpstr>
      <vt:lpstr>Valoriser l’engagement des médecins libéraux dans la prise en charge des soins non programmés</vt:lpstr>
      <vt:lpstr>Présentation PowerPoint</vt:lpstr>
      <vt:lpstr>Principes du Service d’Accès aux Soins</vt:lpstr>
      <vt:lpstr>Principes du Service d’Accès aux Soins</vt:lpstr>
      <vt:lpstr>Présentation PowerPoint</vt:lpstr>
      <vt:lpstr>Zoom sur la mission SNP des CPTS</vt:lpstr>
      <vt:lpstr>Zoom sur la mission SNP des CPTS</vt:lpstr>
      <vt:lpstr>Zoom sur la mission SNP des CPTS</vt:lpstr>
      <vt:lpstr>        Une mise en place en cohérence avec les dispositifs existants</vt:lpstr>
      <vt:lpstr>Eléments de cadrage et principe du dispositif conventionnel</vt:lpstr>
      <vt:lpstr>  La régulation libérale</vt:lpstr>
      <vt:lpstr>La réalisation des soins non programmés</vt:lpstr>
    </vt:vector>
  </TitlesOfParts>
  <Company>CNAMTS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mai 2017</dc:title>
  <dc:creator>LARREUR MARIE-ANGE (CNAM / Paris)</dc:creator>
  <cp:lastModifiedBy>benoit FEGER</cp:lastModifiedBy>
  <cp:revision>819</cp:revision>
  <cp:lastPrinted>2018-06-11T14:23:35Z</cp:lastPrinted>
  <dcterms:created xsi:type="dcterms:W3CDTF">2017-04-28T15:09:17Z</dcterms:created>
  <dcterms:modified xsi:type="dcterms:W3CDTF">2020-09-18T06:10:00Z</dcterms:modified>
</cp:coreProperties>
</file>