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 id="2147483678" r:id="rId2"/>
    <p:sldMasterId id="2147483713" r:id="rId3"/>
  </p:sldMasterIdLst>
  <p:notesMasterIdLst>
    <p:notesMasterId r:id="rId26"/>
  </p:notesMasterIdLst>
  <p:handoutMasterIdLst>
    <p:handoutMasterId r:id="rId27"/>
  </p:handoutMasterIdLst>
  <p:sldIdLst>
    <p:sldId id="276" r:id="rId4"/>
    <p:sldId id="473" r:id="rId5"/>
    <p:sldId id="498" r:id="rId6"/>
    <p:sldId id="500" r:id="rId7"/>
    <p:sldId id="501" r:id="rId8"/>
    <p:sldId id="489" r:id="rId9"/>
    <p:sldId id="485" r:id="rId10"/>
    <p:sldId id="495" r:id="rId11"/>
    <p:sldId id="482" r:id="rId12"/>
    <p:sldId id="474" r:id="rId13"/>
    <p:sldId id="475" r:id="rId14"/>
    <p:sldId id="437" r:id="rId15"/>
    <p:sldId id="502" r:id="rId16"/>
    <p:sldId id="449" r:id="rId17"/>
    <p:sldId id="462" r:id="rId18"/>
    <p:sldId id="486" r:id="rId19"/>
    <p:sldId id="497" r:id="rId20"/>
    <p:sldId id="443" r:id="rId21"/>
    <p:sldId id="444" r:id="rId22"/>
    <p:sldId id="445" r:id="rId23"/>
    <p:sldId id="441" r:id="rId24"/>
    <p:sldId id="496" r:id="rId25"/>
  </p:sldIdLst>
  <p:sldSz cx="9144000" cy="6858000" type="screen4x3"/>
  <p:notesSz cx="6797675" cy="9926638"/>
  <p:custDataLst>
    <p:tags r:id="rId28"/>
  </p:custDataLst>
  <p:defaultTextStyle>
    <a:defPPr>
      <a:defRPr lang="en-US"/>
    </a:defPPr>
    <a:lvl1pPr algn="ctr" rtl="0" fontAlgn="base">
      <a:spcBef>
        <a:spcPct val="0"/>
      </a:spcBef>
      <a:spcAft>
        <a:spcPct val="0"/>
      </a:spcAft>
      <a:defRPr kumimoji="1" sz="2400" kern="1200">
        <a:solidFill>
          <a:schemeClr val="tx1"/>
        </a:solidFill>
        <a:latin typeface="Tahoma" pitchFamily="34" charset="0"/>
        <a:ea typeface="+mn-ea"/>
        <a:cs typeface="+mn-cs"/>
      </a:defRPr>
    </a:lvl1pPr>
    <a:lvl2pPr marL="457200" algn="ctr" rtl="0" fontAlgn="base">
      <a:spcBef>
        <a:spcPct val="0"/>
      </a:spcBef>
      <a:spcAft>
        <a:spcPct val="0"/>
      </a:spcAft>
      <a:defRPr kumimoji="1" sz="2400" kern="1200">
        <a:solidFill>
          <a:schemeClr val="tx1"/>
        </a:solidFill>
        <a:latin typeface="Tahoma" pitchFamily="34" charset="0"/>
        <a:ea typeface="+mn-ea"/>
        <a:cs typeface="+mn-cs"/>
      </a:defRPr>
    </a:lvl2pPr>
    <a:lvl3pPr marL="914400" algn="ctr" rtl="0" fontAlgn="base">
      <a:spcBef>
        <a:spcPct val="0"/>
      </a:spcBef>
      <a:spcAft>
        <a:spcPct val="0"/>
      </a:spcAft>
      <a:defRPr kumimoji="1" sz="2400" kern="1200">
        <a:solidFill>
          <a:schemeClr val="tx1"/>
        </a:solidFill>
        <a:latin typeface="Tahoma" pitchFamily="34" charset="0"/>
        <a:ea typeface="+mn-ea"/>
        <a:cs typeface="+mn-cs"/>
      </a:defRPr>
    </a:lvl3pPr>
    <a:lvl4pPr marL="1371600" algn="ctr" rtl="0" fontAlgn="base">
      <a:spcBef>
        <a:spcPct val="0"/>
      </a:spcBef>
      <a:spcAft>
        <a:spcPct val="0"/>
      </a:spcAft>
      <a:defRPr kumimoji="1" sz="2400" kern="1200">
        <a:solidFill>
          <a:schemeClr val="tx1"/>
        </a:solidFill>
        <a:latin typeface="Tahoma" pitchFamily="34" charset="0"/>
        <a:ea typeface="+mn-ea"/>
        <a:cs typeface="+mn-cs"/>
      </a:defRPr>
    </a:lvl4pPr>
    <a:lvl5pPr marL="1828800" algn="ctr" rtl="0" fontAlgn="base">
      <a:spcBef>
        <a:spcPct val="0"/>
      </a:spcBef>
      <a:spcAft>
        <a:spcPct val="0"/>
      </a:spcAft>
      <a:defRPr kumimoji="1" sz="2400" kern="1200">
        <a:solidFill>
          <a:schemeClr val="tx1"/>
        </a:solidFill>
        <a:latin typeface="Tahoma" pitchFamily="34" charset="0"/>
        <a:ea typeface="+mn-ea"/>
        <a:cs typeface="+mn-cs"/>
      </a:defRPr>
    </a:lvl5pPr>
    <a:lvl6pPr marL="2286000" algn="l" defTabSz="914400" rtl="0" eaLnBrk="1" latinLnBrk="0" hangingPunct="1">
      <a:defRPr kumimoji="1" sz="2400" kern="1200">
        <a:solidFill>
          <a:schemeClr val="tx1"/>
        </a:solidFill>
        <a:latin typeface="Tahoma" pitchFamily="34" charset="0"/>
        <a:ea typeface="+mn-ea"/>
        <a:cs typeface="+mn-cs"/>
      </a:defRPr>
    </a:lvl6pPr>
    <a:lvl7pPr marL="2743200" algn="l" defTabSz="914400" rtl="0" eaLnBrk="1" latinLnBrk="0" hangingPunct="1">
      <a:defRPr kumimoji="1" sz="2400" kern="1200">
        <a:solidFill>
          <a:schemeClr val="tx1"/>
        </a:solidFill>
        <a:latin typeface="Tahoma" pitchFamily="34" charset="0"/>
        <a:ea typeface="+mn-ea"/>
        <a:cs typeface="+mn-cs"/>
      </a:defRPr>
    </a:lvl7pPr>
    <a:lvl8pPr marL="3200400" algn="l" defTabSz="914400" rtl="0" eaLnBrk="1" latinLnBrk="0" hangingPunct="1">
      <a:defRPr kumimoji="1" sz="2400" kern="1200">
        <a:solidFill>
          <a:schemeClr val="tx1"/>
        </a:solidFill>
        <a:latin typeface="Tahoma" pitchFamily="34" charset="0"/>
        <a:ea typeface="+mn-ea"/>
        <a:cs typeface="+mn-cs"/>
      </a:defRPr>
    </a:lvl8pPr>
    <a:lvl9pPr marL="3657600" algn="l" defTabSz="914400" rtl="0" eaLnBrk="1" latinLnBrk="0" hangingPunct="1">
      <a:defRPr kumimoji="1"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V" initials="d" lastIdx="6" clrIdx="0">
    <p:extLst>
      <p:ext uri="{19B8F6BF-5375-455C-9EA6-DF929625EA0E}">
        <p15:presenceInfo xmlns:p15="http://schemas.microsoft.com/office/powerpoint/2012/main" userId="D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AFF"/>
    <a:srgbClr val="D9F1FF"/>
    <a:srgbClr val="FFFFFF"/>
    <a:srgbClr val="3399FF"/>
    <a:srgbClr val="0099FF"/>
    <a:srgbClr val="33CCFF"/>
    <a:srgbClr val="007DFA"/>
    <a:srgbClr val="058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8" autoAdjust="0"/>
    <p:restoredTop sz="50000" autoAdjust="0"/>
  </p:normalViewPr>
  <p:slideViewPr>
    <p:cSldViewPr>
      <p:cViewPr varScale="1">
        <p:scale>
          <a:sx n="114" d="100"/>
          <a:sy n="114" d="100"/>
        </p:scale>
        <p:origin x="208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674" y="-78"/>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Macintosh%20HD:Users:christiancharpy:Downloads:Tableaux%20synth%c3%a8se%20ccss%20juin%202015.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Users\charpychristian\Documents\CCSS%20juin%202018\CCSS%20septembre%202018\Tableaux%20synthe&#768;se%20sept%202018.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150"/>
        <c:axId val="51077120"/>
        <c:axId val="51078656"/>
      </c:barChart>
      <c:catAx>
        <c:axId val="51077120"/>
        <c:scaling>
          <c:orientation val="minMax"/>
        </c:scaling>
        <c:delete val="0"/>
        <c:axPos val="b"/>
        <c:numFmt formatCode="General" sourceLinked="1"/>
        <c:majorTickMark val="out"/>
        <c:minorTickMark val="none"/>
        <c:tickLblPos val="nextTo"/>
        <c:spPr>
          <a:ln>
            <a:solidFill>
              <a:srgbClr val="1F497D"/>
            </a:solidFill>
          </a:ln>
        </c:spPr>
        <c:txPr>
          <a:bodyPr/>
          <a:lstStyle/>
          <a:p>
            <a:pPr>
              <a:defRPr sz="800"/>
            </a:pPr>
            <a:endParaRPr lang="fr-FR"/>
          </a:p>
        </c:txPr>
        <c:crossAx val="51078656"/>
        <c:crosses val="autoZero"/>
        <c:auto val="1"/>
        <c:lblAlgn val="ctr"/>
        <c:lblOffset val="100"/>
        <c:noMultiLvlLbl val="0"/>
      </c:catAx>
      <c:valAx>
        <c:axId val="51078656"/>
        <c:scaling>
          <c:orientation val="minMax"/>
        </c:scaling>
        <c:delete val="0"/>
        <c:axPos val="l"/>
        <c:majorGridlines>
          <c:spPr>
            <a:ln>
              <a:solidFill>
                <a:srgbClr val="1F497D"/>
              </a:solidFill>
              <a:prstDash val="sysDash"/>
            </a:ln>
          </c:spPr>
        </c:majorGridlines>
        <c:numFmt formatCode="0%" sourceLinked="0"/>
        <c:majorTickMark val="out"/>
        <c:minorTickMark val="none"/>
        <c:tickLblPos val="nextTo"/>
        <c:spPr>
          <a:ln>
            <a:solidFill>
              <a:schemeClr val="tx2"/>
            </a:solidFill>
          </a:ln>
        </c:spPr>
        <c:crossAx val="51077120"/>
        <c:crosses val="autoZero"/>
        <c:crossBetween val="between"/>
      </c:valAx>
      <c:spPr>
        <a:noFill/>
      </c:spPr>
    </c:plotArea>
    <c:plotVisOnly val="1"/>
    <c:dispBlanksAs val="gap"/>
    <c:showDLblsOverMax val="0"/>
  </c:chart>
  <c:spPr>
    <a:noFill/>
    <a:ln>
      <a:noFill/>
    </a:ln>
  </c:spPr>
  <c:txPr>
    <a:bodyPr/>
    <a:lstStyle/>
    <a:p>
      <a:pPr>
        <a:defRPr>
          <a:latin typeface="Segoe UI" pitchFamily="34" charset="0"/>
          <a:cs typeface="Segoe UI" pitchFamily="34" charset="0"/>
        </a:defRPr>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406532516768904E-2"/>
          <c:y val="0.30324096228302982"/>
          <c:w val="0.94744976816074189"/>
          <c:h val="0.65120459390090069"/>
        </c:manualLayout>
      </c:layout>
      <c:barChart>
        <c:barDir val="col"/>
        <c:grouping val="clustered"/>
        <c:varyColors val="0"/>
        <c:dLbls>
          <c:showLegendKey val="0"/>
          <c:showVal val="0"/>
          <c:showCatName val="0"/>
          <c:showSerName val="0"/>
          <c:showPercent val="0"/>
          <c:showBubbleSize val="0"/>
        </c:dLbls>
        <c:gapWidth val="117"/>
        <c:axId val="58201600"/>
        <c:axId val="58203136"/>
      </c:barChart>
      <c:catAx>
        <c:axId val="58201600"/>
        <c:scaling>
          <c:orientation val="minMax"/>
        </c:scaling>
        <c:delete val="1"/>
        <c:axPos val="b"/>
        <c:numFmt formatCode="General" sourceLinked="1"/>
        <c:majorTickMark val="out"/>
        <c:minorTickMark val="none"/>
        <c:tickLblPos val="high"/>
        <c:crossAx val="58203136"/>
        <c:crosses val="autoZero"/>
        <c:auto val="1"/>
        <c:lblAlgn val="ctr"/>
        <c:lblOffset val="100"/>
        <c:tickLblSkip val="1"/>
        <c:tickMarkSkip val="1"/>
        <c:noMultiLvlLbl val="0"/>
      </c:catAx>
      <c:valAx>
        <c:axId val="58203136"/>
        <c:scaling>
          <c:orientation val="minMax"/>
          <c:max val="1000"/>
          <c:min val="-5000"/>
        </c:scaling>
        <c:delete val="0"/>
        <c:axPos val="l"/>
        <c:majorGridlines>
          <c:spPr>
            <a:ln w="3175">
              <a:solidFill>
                <a:schemeClr val="tx2"/>
              </a:solidFill>
              <a:prstDash val="sysDash"/>
            </a:ln>
          </c:spPr>
        </c:majorGridlines>
        <c:title>
          <c:tx>
            <c:rich>
              <a:bodyPr rot="0" vert="horz"/>
              <a:lstStyle/>
              <a:p>
                <a:pPr algn="ctr">
                  <a:defRPr/>
                </a:pPr>
                <a:r>
                  <a:rPr lang="fr-FR"/>
                  <a:t>En Md€</a:t>
                </a:r>
              </a:p>
            </c:rich>
          </c:tx>
          <c:layout>
            <c:manualLayout>
              <c:xMode val="edge"/>
              <c:yMode val="edge"/>
              <c:x val="2.4451467928457891E-3"/>
              <c:y val="8.9846269216348005E-3"/>
            </c:manualLayout>
          </c:layout>
          <c:overlay val="0"/>
          <c:spPr>
            <a:noFill/>
            <a:ln w="25400">
              <a:noFill/>
            </a:ln>
          </c:spPr>
        </c:title>
        <c:numFmt formatCode="#,##0," sourceLinked="0"/>
        <c:majorTickMark val="out"/>
        <c:minorTickMark val="none"/>
        <c:tickLblPos val="nextTo"/>
        <c:spPr>
          <a:ln w="3175">
            <a:solidFill>
              <a:schemeClr val="tx2"/>
            </a:solidFill>
            <a:prstDash val="solid"/>
          </a:ln>
        </c:spPr>
        <c:txPr>
          <a:bodyPr rot="0" vert="horz"/>
          <a:lstStyle/>
          <a:p>
            <a:pPr>
              <a:defRPr/>
            </a:pPr>
            <a:endParaRPr lang="fr-FR"/>
          </a:p>
        </c:txPr>
        <c:crossAx val="58201600"/>
        <c:crosses val="autoZero"/>
        <c:crossBetween val="between"/>
      </c:valAx>
      <c:spPr>
        <a:noFill/>
        <a:ln w="25400">
          <a:noFill/>
        </a:ln>
      </c:spPr>
    </c:plotArea>
    <c:plotVisOnly val="1"/>
    <c:dispBlanksAs val="gap"/>
    <c:showDLblsOverMax val="0"/>
  </c:chart>
  <c:spPr>
    <a:noFill/>
    <a:ln w="9525">
      <a:noFill/>
    </a:ln>
  </c:spPr>
  <c:txPr>
    <a:bodyPr/>
    <a:lstStyle/>
    <a:p>
      <a:pPr>
        <a:defRPr sz="800" b="0" i="0" u="none" strike="noStrike" baseline="0">
          <a:solidFill>
            <a:schemeClr val="tx2"/>
          </a:solidFill>
          <a:latin typeface="Segoe UI" pitchFamily="34" charset="0"/>
          <a:ea typeface="Arial Narrow"/>
          <a:cs typeface="Segoe UI" pitchFamily="34" charset="0"/>
        </a:defRPr>
      </a:pPr>
      <a:endParaRPr lang="fr-FR"/>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areaChart>
        <c:grouping val="stacked"/>
        <c:varyColors val="0"/>
        <c:ser>
          <c:idx val="0"/>
          <c:order val="0"/>
          <c:tx>
            <c:strRef>
              <c:f>Feuil1!$B$1</c:f>
              <c:strCache>
                <c:ptCount val="1"/>
                <c:pt idx="0">
                  <c:v>Situation nette de la Cades</c:v>
                </c:pt>
              </c:strCache>
            </c:strRef>
          </c:tx>
          <c:spPr>
            <a:solidFill>
              <a:schemeClr val="accent1">
                <a:lumMod val="60000"/>
                <a:lumOff val="40000"/>
              </a:schemeClr>
            </a:solidFill>
          </c:spPr>
          <c:cat>
            <c:numRef>
              <c:f>Feuil1!$A$2:$A$27</c:f>
              <c:numCache>
                <c:formatCode>General</c:formatCode>
                <c:ptCount val="26"/>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numCache>
            </c:numRef>
          </c:cat>
          <c:val>
            <c:numRef>
              <c:f>Feuil1!$B$2:$B$27</c:f>
              <c:numCache>
                <c:formatCode>#\ ##0.0</c:formatCode>
                <c:ptCount val="26"/>
                <c:pt idx="0">
                  <c:v>-21.064612715467629</c:v>
                </c:pt>
                <c:pt idx="1">
                  <c:v>-20.063225430935258</c:v>
                </c:pt>
                <c:pt idx="2">
                  <c:v>-32.787838146402883</c:v>
                </c:pt>
                <c:pt idx="3">
                  <c:v>-31.713450861870516</c:v>
                </c:pt>
                <c:pt idx="4">
                  <c:v>-30.393000000000001</c:v>
                </c:pt>
                <c:pt idx="5">
                  <c:v>-29.224</c:v>
                </c:pt>
                <c:pt idx="6">
                  <c:v>-28.997</c:v>
                </c:pt>
                <c:pt idx="7">
                  <c:v>-29.984000000000002</c:v>
                </c:pt>
                <c:pt idx="8">
                  <c:v>-65.736000000000004</c:v>
                </c:pt>
                <c:pt idx="9">
                  <c:v>-72.712999999999994</c:v>
                </c:pt>
                <c:pt idx="10">
                  <c:v>-75.597999999999999</c:v>
                </c:pt>
                <c:pt idx="11">
                  <c:v>-72.955399999999997</c:v>
                </c:pt>
                <c:pt idx="12">
                  <c:v>-80.070399999999992</c:v>
                </c:pt>
                <c:pt idx="13">
                  <c:v>-91.810399999999987</c:v>
                </c:pt>
                <c:pt idx="14">
                  <c:v>-86.675399999999996</c:v>
                </c:pt>
                <c:pt idx="15">
                  <c:v>-142.76404099999999</c:v>
                </c:pt>
                <c:pt idx="16">
                  <c:v>-137.463041</c:v>
                </c:pt>
                <c:pt idx="17">
                  <c:v>-132.73904099999999</c:v>
                </c:pt>
                <c:pt idx="18">
                  <c:v>-130.164041</c:v>
                </c:pt>
                <c:pt idx="19">
                  <c:v>-126.65104099999999</c:v>
                </c:pt>
                <c:pt idx="20">
                  <c:v>-135.83404099999998</c:v>
                </c:pt>
                <c:pt idx="21">
                  <c:v>-120.79</c:v>
                </c:pt>
                <c:pt idx="22">
                  <c:v>-105.34699999999999</c:v>
                </c:pt>
                <c:pt idx="23">
                  <c:v>-89.1</c:v>
                </c:pt>
                <c:pt idx="24">
                  <c:v>-93.2</c:v>
                </c:pt>
                <c:pt idx="25">
                  <c:v>-116.1</c:v>
                </c:pt>
              </c:numCache>
            </c:numRef>
          </c:val>
          <c:extLst>
            <c:ext xmlns:c16="http://schemas.microsoft.com/office/drawing/2014/chart" uri="{C3380CC4-5D6E-409C-BE32-E72D297353CC}">
              <c16:uniqueId val="{00000000-B8AC-43F4-9629-9BD897C4CF60}"/>
            </c:ext>
          </c:extLst>
        </c:ser>
        <c:ser>
          <c:idx val="1"/>
          <c:order val="1"/>
          <c:tx>
            <c:strRef>
              <c:f>Feuil1!$C$1</c:f>
              <c:strCache>
                <c:ptCount val="1"/>
                <c:pt idx="0">
                  <c:v>Solde Acoss au 31/12</c:v>
                </c:pt>
              </c:strCache>
            </c:strRef>
          </c:tx>
          <c:spPr>
            <a:solidFill>
              <a:schemeClr val="accent1">
                <a:lumMod val="50000"/>
              </a:schemeClr>
            </a:solidFill>
          </c:spPr>
          <c:cat>
            <c:numRef>
              <c:f>Feuil1!$A$2:$A$27</c:f>
              <c:numCache>
                <c:formatCode>General</c:formatCode>
                <c:ptCount val="26"/>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numCache>
            </c:numRef>
          </c:cat>
          <c:val>
            <c:numRef>
              <c:f>Feuil1!$C$2:$C$27</c:f>
              <c:numCache>
                <c:formatCode>#\ ##0.0</c:formatCode>
                <c:ptCount val="26"/>
                <c:pt idx="0">
                  <c:v>-5.6104287323711768</c:v>
                </c:pt>
                <c:pt idx="1">
                  <c:v>-10.712973563815922</c:v>
                </c:pt>
                <c:pt idx="2">
                  <c:v>-0.90944680825115065</c:v>
                </c:pt>
                <c:pt idx="3">
                  <c:v>-0.33610000233856113</c:v>
                </c:pt>
                <c:pt idx="4">
                  <c:v>9.8777910962150647E-2</c:v>
                </c:pt>
                <c:pt idx="5">
                  <c:v>2.3204209104712641</c:v>
                </c:pt>
                <c:pt idx="6">
                  <c:v>-1.6421823530599999</c:v>
                </c:pt>
                <c:pt idx="7">
                  <c:v>-14.024582533329999</c:v>
                </c:pt>
                <c:pt idx="8">
                  <c:v>3.42999475956</c:v>
                </c:pt>
                <c:pt idx="9">
                  <c:v>-6.8532033966000254</c:v>
                </c:pt>
                <c:pt idx="10">
                  <c:v>-12.538105372379993</c:v>
                </c:pt>
                <c:pt idx="11">
                  <c:v>-20.051527675499997</c:v>
                </c:pt>
                <c:pt idx="12">
                  <c:v>-17.274158066995302</c:v>
                </c:pt>
                <c:pt idx="13">
                  <c:v>-24.07686483621891</c:v>
                </c:pt>
                <c:pt idx="14">
                  <c:v>-49.461911195589245</c:v>
                </c:pt>
                <c:pt idx="15">
                  <c:v>-4.6601304461789086</c:v>
                </c:pt>
                <c:pt idx="16">
                  <c:v>-16.583326030060014</c:v>
                </c:pt>
                <c:pt idx="17">
                  <c:v>-23.837268638683309</c:v>
                </c:pt>
                <c:pt idx="18">
                  <c:v>-27.494972695890024</c:v>
                </c:pt>
                <c:pt idx="19">
                  <c:v>-28.483237612990013</c:v>
                </c:pt>
                <c:pt idx="20">
                  <c:v>-17.252937303927887</c:v>
                </c:pt>
                <c:pt idx="21">
                  <c:v>-23.4</c:v>
                </c:pt>
                <c:pt idx="22">
                  <c:v>-24.599999999999998</c:v>
                </c:pt>
                <c:pt idx="23">
                  <c:v>-26.499999999999996</c:v>
                </c:pt>
                <c:pt idx="24">
                  <c:v>-54.800000000000004</c:v>
                </c:pt>
                <c:pt idx="25">
                  <c:v>-45.400000000000006</c:v>
                </c:pt>
              </c:numCache>
            </c:numRef>
          </c:val>
          <c:extLst>
            <c:ext xmlns:c16="http://schemas.microsoft.com/office/drawing/2014/chart" uri="{C3380CC4-5D6E-409C-BE32-E72D297353CC}">
              <c16:uniqueId val="{00000001-B8AC-43F4-9629-9BD897C4CF60}"/>
            </c:ext>
          </c:extLst>
        </c:ser>
        <c:dLbls>
          <c:showLegendKey val="0"/>
          <c:showVal val="0"/>
          <c:showCatName val="0"/>
          <c:showSerName val="0"/>
          <c:showPercent val="0"/>
          <c:showBubbleSize val="0"/>
        </c:dLbls>
        <c:axId val="59299712"/>
        <c:axId val="75723520"/>
      </c:areaChart>
      <c:lineChart>
        <c:grouping val="standard"/>
        <c:varyColors val="0"/>
        <c:ser>
          <c:idx val="2"/>
          <c:order val="2"/>
          <c:tx>
            <c:v>Total</c:v>
          </c:tx>
          <c:marker>
            <c:symbol val="none"/>
          </c:marker>
          <c:cat>
            <c:numRef>
              <c:f>Feuil1!$A$2:$A$24</c:f>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numRef>
          </c:cat>
          <c:val>
            <c:numRef>
              <c:f>Feuil1!$D$2:$D$27</c:f>
              <c:numCache>
                <c:formatCode>#\ ##0.0</c:formatCode>
                <c:ptCount val="26"/>
                <c:pt idx="0">
                  <c:v>-26.675041447838804</c:v>
                </c:pt>
                <c:pt idx="1">
                  <c:v>-30.77619899475118</c:v>
                </c:pt>
                <c:pt idx="2">
                  <c:v>-33.697284954654037</c:v>
                </c:pt>
                <c:pt idx="3">
                  <c:v>-32.049550864209074</c:v>
                </c:pt>
                <c:pt idx="4">
                  <c:v>-30.294222089037849</c:v>
                </c:pt>
                <c:pt idx="5">
                  <c:v>-26.903579089528737</c:v>
                </c:pt>
                <c:pt idx="6">
                  <c:v>-30.639182353060001</c:v>
                </c:pt>
                <c:pt idx="7">
                  <c:v>-44.008582533329999</c:v>
                </c:pt>
                <c:pt idx="8">
                  <c:v>-62.306005240440001</c:v>
                </c:pt>
                <c:pt idx="9">
                  <c:v>-79.566203396600017</c:v>
                </c:pt>
                <c:pt idx="10">
                  <c:v>-88.136105372379987</c:v>
                </c:pt>
                <c:pt idx="11">
                  <c:v>-93.006927675499995</c:v>
                </c:pt>
                <c:pt idx="12">
                  <c:v>-97.34455806699529</c:v>
                </c:pt>
                <c:pt idx="13">
                  <c:v>-115.88726483621889</c:v>
                </c:pt>
                <c:pt idx="14">
                  <c:v>-136.13731119558923</c:v>
                </c:pt>
                <c:pt idx="15">
                  <c:v>-147.42417144617889</c:v>
                </c:pt>
                <c:pt idx="16">
                  <c:v>-154.04636703006003</c:v>
                </c:pt>
                <c:pt idx="17">
                  <c:v>-156.57630963868328</c:v>
                </c:pt>
                <c:pt idx="18">
                  <c:v>-157.65901369589002</c:v>
                </c:pt>
                <c:pt idx="19">
                  <c:v>-155.13427861299002</c:v>
                </c:pt>
                <c:pt idx="20">
                  <c:v>-153.08697830392788</c:v>
                </c:pt>
                <c:pt idx="21">
                  <c:v>-144.19</c:v>
                </c:pt>
                <c:pt idx="22">
                  <c:v>-129.947</c:v>
                </c:pt>
                <c:pt idx="23">
                  <c:v>-115.6</c:v>
                </c:pt>
                <c:pt idx="24">
                  <c:v>-148</c:v>
                </c:pt>
                <c:pt idx="25">
                  <c:v>-161.5</c:v>
                </c:pt>
              </c:numCache>
            </c:numRef>
          </c:val>
          <c:smooth val="0"/>
          <c:extLst>
            <c:ext xmlns:c16="http://schemas.microsoft.com/office/drawing/2014/chart" uri="{C3380CC4-5D6E-409C-BE32-E72D297353CC}">
              <c16:uniqueId val="{00000002-B8AC-43F4-9629-9BD897C4CF60}"/>
            </c:ext>
          </c:extLst>
        </c:ser>
        <c:dLbls>
          <c:showLegendKey val="0"/>
          <c:showVal val="0"/>
          <c:showCatName val="0"/>
          <c:showSerName val="0"/>
          <c:showPercent val="0"/>
          <c:showBubbleSize val="0"/>
        </c:dLbls>
        <c:marker val="1"/>
        <c:smooth val="0"/>
        <c:axId val="75750016"/>
        <c:axId val="75725440"/>
      </c:lineChart>
      <c:catAx>
        <c:axId val="59299712"/>
        <c:scaling>
          <c:orientation val="minMax"/>
        </c:scaling>
        <c:delete val="0"/>
        <c:axPos val="b"/>
        <c:numFmt formatCode="General" sourceLinked="1"/>
        <c:majorTickMark val="out"/>
        <c:minorTickMark val="none"/>
        <c:tickLblPos val="nextTo"/>
        <c:crossAx val="75723520"/>
        <c:crosses val="autoZero"/>
        <c:auto val="1"/>
        <c:lblAlgn val="ctr"/>
        <c:lblOffset val="100"/>
        <c:noMultiLvlLbl val="0"/>
      </c:catAx>
      <c:valAx>
        <c:axId val="75723520"/>
        <c:scaling>
          <c:orientation val="minMax"/>
        </c:scaling>
        <c:delete val="0"/>
        <c:axPos val="l"/>
        <c:majorGridlines/>
        <c:numFmt formatCode="#\ ##0.0" sourceLinked="1"/>
        <c:majorTickMark val="out"/>
        <c:minorTickMark val="none"/>
        <c:tickLblPos val="nextTo"/>
        <c:crossAx val="59299712"/>
        <c:crosses val="autoZero"/>
        <c:crossBetween val="between"/>
      </c:valAx>
      <c:valAx>
        <c:axId val="75725440"/>
        <c:scaling>
          <c:orientation val="minMax"/>
        </c:scaling>
        <c:delete val="0"/>
        <c:axPos val="r"/>
        <c:numFmt formatCode="#\ ##0.0" sourceLinked="1"/>
        <c:majorTickMark val="none"/>
        <c:minorTickMark val="none"/>
        <c:tickLblPos val="none"/>
        <c:crossAx val="75750016"/>
        <c:crosses val="max"/>
        <c:crossBetween val="between"/>
      </c:valAx>
      <c:catAx>
        <c:axId val="75750016"/>
        <c:scaling>
          <c:orientation val="minMax"/>
        </c:scaling>
        <c:delete val="1"/>
        <c:axPos val="b"/>
        <c:numFmt formatCode="General" sourceLinked="1"/>
        <c:majorTickMark val="out"/>
        <c:minorTickMark val="none"/>
        <c:tickLblPos val="nextTo"/>
        <c:crossAx val="75725440"/>
        <c:crosses val="autoZero"/>
        <c:auto val="1"/>
        <c:lblAlgn val="ctr"/>
        <c:lblOffset val="100"/>
        <c:noMultiLvlLbl val="0"/>
      </c:catAx>
    </c:plotArea>
    <c:legend>
      <c:legendPos val="b"/>
      <c:overlay val="0"/>
    </c:legend>
    <c:plotVisOnly val="1"/>
    <c:dispBlanksAs val="zero"/>
    <c:showDLblsOverMax val="0"/>
  </c:chart>
  <c:externalData r:id="rId2">
    <c:autoUpdate val="0"/>
  </c:externalData>
</c:chartSpace>
</file>

<file path=ppt/drawings/_rels/drawing1.xml.rels><?xml version="1.0" encoding="UTF-8" standalone="yes"?>
<Relationships xmlns="http://schemas.openxmlformats.org/package/2006/relationships"><Relationship Id="rId1" Type="http://schemas.openxmlformats.org/officeDocument/2006/relationships/image" Target="../media/image12.emf"/></Relationships>
</file>

<file path=ppt/drawings/_rels/drawing2.xml.rels><?xml version="1.0" encoding="UTF-8" standalone="yes"?>
<Relationships xmlns="http://schemas.openxmlformats.org/package/2006/relationships"><Relationship Id="rId1" Type="http://schemas.openxmlformats.org/officeDocument/2006/relationships/image" Target="../media/image18.emf"/></Relationships>
</file>

<file path=ppt/drawings/drawing1.xml><?xml version="1.0" encoding="utf-8"?>
<c:userShapes xmlns:c="http://schemas.openxmlformats.org/drawingml/2006/chart">
  <cdr:relSizeAnchor xmlns:cdr="http://schemas.openxmlformats.org/drawingml/2006/chartDrawing">
    <cdr:from>
      <cdr:x>0</cdr:x>
      <cdr:y>0.01216</cdr:y>
    </cdr:from>
    <cdr:to>
      <cdr:x>1</cdr:x>
      <cdr:y>0.91379</cdr:y>
    </cdr:to>
    <cdr:pic>
      <cdr:nvPicPr>
        <cdr:cNvPr id="3" name="Image 2">
          <a:extLst xmlns:a="http://schemas.openxmlformats.org/drawingml/2006/main">
            <a:ext uri="{FF2B5EF4-FFF2-40B4-BE49-F238E27FC236}">
              <a16:creationId xmlns:a16="http://schemas.microsoft.com/office/drawing/2014/main" id="{141AEA7E-13E8-4818-92DE-038AB3D0026B}"/>
            </a:ext>
          </a:extLst>
        </cdr:cNvPr>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0" y="50800"/>
          <a:ext cx="4104456" cy="3765624"/>
        </a:xfrm>
        <a:prstGeom xmlns:a="http://schemas.openxmlformats.org/drawingml/2006/main" prst="rect">
          <a:avLst/>
        </a:prstGeom>
        <a:noFill xmlns:a="http://schemas.openxmlformats.org/drawingml/2006/main"/>
        <a:ln xmlns:a="http://schemas.openxmlformats.org/drawingml/2006/main">
          <a:noFill/>
        </a:ln>
      </cdr:spPr>
    </cdr:pic>
  </cdr:relSizeAnchor>
</c:userShapes>
</file>

<file path=ppt/drawings/drawing2.xml><?xml version="1.0" encoding="utf-8"?>
<c:userShapes xmlns:c="http://schemas.openxmlformats.org/drawingml/2006/chart">
  <cdr:relSizeAnchor xmlns:cdr="http://schemas.openxmlformats.org/drawingml/2006/chartDrawing">
    <cdr:from>
      <cdr:x>0</cdr:x>
      <cdr:y>0.01857</cdr:y>
    </cdr:from>
    <cdr:to>
      <cdr:x>1</cdr:x>
      <cdr:y>0.99138</cdr:y>
    </cdr:to>
    <cdr:pic>
      <cdr:nvPicPr>
        <cdr:cNvPr id="2" name="Image 1">
          <a:extLst xmlns:a="http://schemas.openxmlformats.org/drawingml/2006/main">
            <a:ext uri="{FF2B5EF4-FFF2-40B4-BE49-F238E27FC236}">
              <a16:creationId xmlns:a16="http://schemas.microsoft.com/office/drawing/2014/main" id="{34EB0650-CE77-4AF0-B8A8-FE2801F2A79E}"/>
            </a:ext>
          </a:extLst>
        </cdr:cNvPr>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50800" y="50800"/>
          <a:ext cx="5144770" cy="2661920"/>
        </a:xfrm>
        <a:prstGeom xmlns:a="http://schemas.openxmlformats.org/drawingml/2006/main" prst="rect">
          <a:avLst/>
        </a:prstGeom>
        <a:noFill xmlns:a="http://schemas.openxmlformats.org/drawingml/2006/main"/>
        <a:ln xmlns:a="http://schemas.openxmlformats.org/drawingml/2006/main">
          <a:noFill/>
        </a:ln>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1" y="0"/>
            <a:ext cx="2946145" cy="495211"/>
          </a:xfrm>
          <a:prstGeom prst="rect">
            <a:avLst/>
          </a:prstGeom>
          <a:noFill/>
          <a:ln w="9525">
            <a:noFill/>
            <a:miter lim="800000"/>
            <a:headEnd/>
            <a:tailEnd/>
          </a:ln>
        </p:spPr>
        <p:txBody>
          <a:bodyPr vert="horz" wrap="square" lIns="92695" tIns="46347" rIns="92695" bIns="46347" numCol="1" anchor="t" anchorCtr="0" compatLnSpc="1">
            <a:prstTxWarp prst="textNoShape">
              <a:avLst/>
            </a:prstTxWarp>
          </a:bodyPr>
          <a:lstStyle>
            <a:lvl1pPr algn="l">
              <a:defRPr sz="1200" smtClean="0">
                <a:latin typeface="Arial" charset="0"/>
              </a:defRPr>
            </a:lvl1pPr>
          </a:lstStyle>
          <a:p>
            <a:pPr>
              <a:defRPr/>
            </a:pPr>
            <a:endParaRPr lang="fr-FR"/>
          </a:p>
        </p:txBody>
      </p:sp>
      <p:sp>
        <p:nvSpPr>
          <p:cNvPr id="16387" name="Rectangle 3"/>
          <p:cNvSpPr>
            <a:spLocks noGrp="1" noChangeArrowheads="1"/>
          </p:cNvSpPr>
          <p:nvPr>
            <p:ph type="dt" sz="quarter" idx="1"/>
          </p:nvPr>
        </p:nvSpPr>
        <p:spPr bwMode="auto">
          <a:xfrm>
            <a:off x="3851530" y="0"/>
            <a:ext cx="2946145" cy="495211"/>
          </a:xfrm>
          <a:prstGeom prst="rect">
            <a:avLst/>
          </a:prstGeom>
          <a:noFill/>
          <a:ln w="9525">
            <a:noFill/>
            <a:miter lim="800000"/>
            <a:headEnd/>
            <a:tailEnd/>
          </a:ln>
        </p:spPr>
        <p:txBody>
          <a:bodyPr vert="horz" wrap="square" lIns="92695" tIns="46347" rIns="92695" bIns="46347" numCol="1" anchor="t" anchorCtr="0" compatLnSpc="1">
            <a:prstTxWarp prst="textNoShape">
              <a:avLst/>
            </a:prstTxWarp>
          </a:bodyPr>
          <a:lstStyle>
            <a:lvl1pPr algn="r">
              <a:defRPr sz="1200" smtClean="0">
                <a:latin typeface="Arial" charset="0"/>
              </a:defRPr>
            </a:lvl1pPr>
          </a:lstStyle>
          <a:p>
            <a:pPr>
              <a:defRPr/>
            </a:pPr>
            <a:endParaRPr lang="fr-FR"/>
          </a:p>
        </p:txBody>
      </p:sp>
      <p:sp>
        <p:nvSpPr>
          <p:cNvPr id="16388" name="Rectangle 4"/>
          <p:cNvSpPr>
            <a:spLocks noGrp="1" noChangeArrowheads="1"/>
          </p:cNvSpPr>
          <p:nvPr>
            <p:ph type="ftr" sz="quarter" idx="2"/>
          </p:nvPr>
        </p:nvSpPr>
        <p:spPr bwMode="auto">
          <a:xfrm>
            <a:off x="1" y="9431429"/>
            <a:ext cx="2946145" cy="495210"/>
          </a:xfrm>
          <a:prstGeom prst="rect">
            <a:avLst/>
          </a:prstGeom>
          <a:noFill/>
          <a:ln w="9525">
            <a:noFill/>
            <a:miter lim="800000"/>
            <a:headEnd/>
            <a:tailEnd/>
          </a:ln>
        </p:spPr>
        <p:txBody>
          <a:bodyPr vert="horz" wrap="square" lIns="92695" tIns="46347" rIns="92695" bIns="46347" numCol="1" anchor="b" anchorCtr="0" compatLnSpc="1">
            <a:prstTxWarp prst="textNoShape">
              <a:avLst/>
            </a:prstTxWarp>
          </a:bodyPr>
          <a:lstStyle>
            <a:lvl1pPr algn="l">
              <a:defRPr sz="1200" smtClean="0">
                <a:latin typeface="Arial" charset="0"/>
              </a:defRPr>
            </a:lvl1pPr>
          </a:lstStyle>
          <a:p>
            <a:pPr>
              <a:defRPr/>
            </a:pPr>
            <a:r>
              <a:rPr lang="fr-FR"/>
              <a:t>Les comptes des régimes de sécurité sociale</a:t>
            </a:r>
          </a:p>
        </p:txBody>
      </p:sp>
      <p:sp>
        <p:nvSpPr>
          <p:cNvPr id="16389" name="Rectangle 5"/>
          <p:cNvSpPr>
            <a:spLocks noGrp="1" noChangeArrowheads="1"/>
          </p:cNvSpPr>
          <p:nvPr>
            <p:ph type="sldNum" sz="quarter" idx="3"/>
          </p:nvPr>
        </p:nvSpPr>
        <p:spPr bwMode="auto">
          <a:xfrm>
            <a:off x="3851530" y="9431429"/>
            <a:ext cx="2946145" cy="495210"/>
          </a:xfrm>
          <a:prstGeom prst="rect">
            <a:avLst/>
          </a:prstGeom>
          <a:noFill/>
          <a:ln w="9525">
            <a:noFill/>
            <a:miter lim="800000"/>
            <a:headEnd/>
            <a:tailEnd/>
          </a:ln>
        </p:spPr>
        <p:txBody>
          <a:bodyPr vert="horz" wrap="square" lIns="92695" tIns="46347" rIns="92695" bIns="46347" numCol="1" anchor="b" anchorCtr="0" compatLnSpc="1">
            <a:prstTxWarp prst="textNoShape">
              <a:avLst/>
            </a:prstTxWarp>
          </a:bodyPr>
          <a:lstStyle>
            <a:lvl1pPr algn="r">
              <a:defRPr sz="1200" smtClean="0">
                <a:latin typeface="Arial" charset="0"/>
              </a:defRPr>
            </a:lvl1pPr>
          </a:lstStyle>
          <a:p>
            <a:pPr>
              <a:defRPr/>
            </a:pPr>
            <a:fld id="{A91E79C8-7016-4C2A-8E53-9931165775B4}" type="slidenum">
              <a:rPr lang="fr-FR"/>
              <a:pPr>
                <a:defRPr/>
              </a:pPr>
              <a:t>‹N°›</a:t>
            </a:fld>
            <a:endParaRPr lang="fr-FR"/>
          </a:p>
        </p:txBody>
      </p:sp>
    </p:spTree>
    <p:extLst>
      <p:ext uri="{BB962C8B-B14F-4D97-AF65-F5344CB8AC3E}">
        <p14:creationId xmlns:p14="http://schemas.microsoft.com/office/powerpoint/2010/main" val="603849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1" y="0"/>
            <a:ext cx="2946145" cy="495211"/>
          </a:xfrm>
          <a:prstGeom prst="rect">
            <a:avLst/>
          </a:prstGeom>
          <a:noFill/>
          <a:ln w="9525">
            <a:noFill/>
            <a:miter lim="800000"/>
            <a:headEnd/>
            <a:tailEnd/>
          </a:ln>
        </p:spPr>
        <p:txBody>
          <a:bodyPr vert="horz" wrap="square" lIns="92695" tIns="46347" rIns="92695" bIns="46347" numCol="1" anchor="t" anchorCtr="0" compatLnSpc="1">
            <a:prstTxWarp prst="textNoShape">
              <a:avLst/>
            </a:prstTxWarp>
          </a:bodyPr>
          <a:lstStyle>
            <a:lvl1pPr algn="l" eaLnBrk="0" hangingPunct="0">
              <a:defRPr kumimoji="0" sz="1200" smtClean="0">
                <a:latin typeface="Arial" charset="0"/>
              </a:defRPr>
            </a:lvl1pPr>
          </a:lstStyle>
          <a:p>
            <a:pPr>
              <a:defRPr/>
            </a:pPr>
            <a:endParaRPr lang="fr-FR"/>
          </a:p>
        </p:txBody>
      </p:sp>
      <p:sp>
        <p:nvSpPr>
          <p:cNvPr id="13315" name="Rectangle 3"/>
          <p:cNvSpPr>
            <a:spLocks noGrp="1" noChangeArrowheads="1"/>
          </p:cNvSpPr>
          <p:nvPr>
            <p:ph type="dt" idx="1"/>
          </p:nvPr>
        </p:nvSpPr>
        <p:spPr bwMode="auto">
          <a:xfrm>
            <a:off x="3851530" y="0"/>
            <a:ext cx="2946145" cy="495211"/>
          </a:xfrm>
          <a:prstGeom prst="rect">
            <a:avLst/>
          </a:prstGeom>
          <a:noFill/>
          <a:ln w="9525">
            <a:noFill/>
            <a:miter lim="800000"/>
            <a:headEnd/>
            <a:tailEnd/>
          </a:ln>
        </p:spPr>
        <p:txBody>
          <a:bodyPr vert="horz" wrap="square" lIns="92695" tIns="46347" rIns="92695" bIns="46347" numCol="1" anchor="t" anchorCtr="0" compatLnSpc="1">
            <a:prstTxWarp prst="textNoShape">
              <a:avLst/>
            </a:prstTxWarp>
          </a:bodyPr>
          <a:lstStyle>
            <a:lvl1pPr algn="r" eaLnBrk="0" hangingPunct="0">
              <a:defRPr kumimoji="0" sz="1200" smtClean="0">
                <a:latin typeface="Arial" charset="0"/>
              </a:defRPr>
            </a:lvl1pPr>
          </a:lstStyle>
          <a:p>
            <a:pPr>
              <a:defRPr/>
            </a:pPr>
            <a:endParaRPr lang="fr-FR"/>
          </a:p>
        </p:txBody>
      </p:sp>
      <p:sp>
        <p:nvSpPr>
          <p:cNvPr id="17412" name="Rectangle 4"/>
          <p:cNvSpPr>
            <a:spLocks noGrp="1" noRot="1" noChangeAspect="1" noChangeArrowheads="1" noTextEdit="1"/>
          </p:cNvSpPr>
          <p:nvPr>
            <p:ph type="sldImg" idx="2"/>
          </p:nvPr>
        </p:nvSpPr>
        <p:spPr bwMode="auto">
          <a:xfrm>
            <a:off x="915988" y="744538"/>
            <a:ext cx="4964112" cy="3722687"/>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05386" y="4714913"/>
            <a:ext cx="4986904" cy="4466507"/>
          </a:xfrm>
          <a:prstGeom prst="rect">
            <a:avLst/>
          </a:prstGeom>
          <a:noFill/>
          <a:ln w="9525">
            <a:noFill/>
            <a:miter lim="800000"/>
            <a:headEnd/>
            <a:tailEnd/>
          </a:ln>
        </p:spPr>
        <p:txBody>
          <a:bodyPr vert="horz" wrap="square" lIns="92695" tIns="46347" rIns="92695" bIns="46347"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3318" name="Rectangle 6"/>
          <p:cNvSpPr>
            <a:spLocks noGrp="1" noChangeArrowheads="1"/>
          </p:cNvSpPr>
          <p:nvPr>
            <p:ph type="ftr" sz="quarter" idx="4"/>
          </p:nvPr>
        </p:nvSpPr>
        <p:spPr bwMode="auto">
          <a:xfrm>
            <a:off x="1" y="9431429"/>
            <a:ext cx="2946145" cy="495210"/>
          </a:xfrm>
          <a:prstGeom prst="rect">
            <a:avLst/>
          </a:prstGeom>
          <a:noFill/>
          <a:ln w="9525">
            <a:noFill/>
            <a:miter lim="800000"/>
            <a:headEnd/>
            <a:tailEnd/>
          </a:ln>
        </p:spPr>
        <p:txBody>
          <a:bodyPr vert="horz" wrap="square" lIns="92695" tIns="46347" rIns="92695" bIns="46347" numCol="1" anchor="b" anchorCtr="0" compatLnSpc="1">
            <a:prstTxWarp prst="textNoShape">
              <a:avLst/>
            </a:prstTxWarp>
          </a:bodyPr>
          <a:lstStyle>
            <a:lvl1pPr algn="l" eaLnBrk="0" hangingPunct="0">
              <a:defRPr kumimoji="0" sz="1200" smtClean="0">
                <a:latin typeface="Arial" charset="0"/>
              </a:defRPr>
            </a:lvl1pPr>
          </a:lstStyle>
          <a:p>
            <a:pPr>
              <a:defRPr/>
            </a:pPr>
            <a:endParaRPr lang="fr-FR"/>
          </a:p>
        </p:txBody>
      </p:sp>
      <p:sp>
        <p:nvSpPr>
          <p:cNvPr id="13319" name="Rectangle 7"/>
          <p:cNvSpPr>
            <a:spLocks noGrp="1" noChangeArrowheads="1"/>
          </p:cNvSpPr>
          <p:nvPr>
            <p:ph type="sldNum" sz="quarter" idx="5"/>
          </p:nvPr>
        </p:nvSpPr>
        <p:spPr bwMode="auto">
          <a:xfrm>
            <a:off x="3851530" y="9431429"/>
            <a:ext cx="2946145" cy="495210"/>
          </a:xfrm>
          <a:prstGeom prst="rect">
            <a:avLst/>
          </a:prstGeom>
          <a:noFill/>
          <a:ln w="9525">
            <a:noFill/>
            <a:miter lim="800000"/>
            <a:headEnd/>
            <a:tailEnd/>
          </a:ln>
        </p:spPr>
        <p:txBody>
          <a:bodyPr vert="horz" wrap="square" lIns="92695" tIns="46347" rIns="92695" bIns="46347" numCol="1" anchor="b" anchorCtr="0" compatLnSpc="1">
            <a:prstTxWarp prst="textNoShape">
              <a:avLst/>
            </a:prstTxWarp>
          </a:bodyPr>
          <a:lstStyle>
            <a:lvl1pPr algn="r" eaLnBrk="0" hangingPunct="0">
              <a:defRPr kumimoji="0" sz="1200" smtClean="0">
                <a:latin typeface="Arial" charset="0"/>
              </a:defRPr>
            </a:lvl1pPr>
          </a:lstStyle>
          <a:p>
            <a:pPr>
              <a:defRPr/>
            </a:pPr>
            <a:fld id="{91E1FF44-FB0B-4D28-B272-866E7EC70B18}" type="slidenum">
              <a:rPr lang="fr-FR"/>
              <a:pPr>
                <a:defRPr/>
              </a:pPr>
              <a:t>‹N°›</a:t>
            </a:fld>
            <a:endParaRPr lang="fr-FR"/>
          </a:p>
        </p:txBody>
      </p:sp>
    </p:spTree>
    <p:extLst>
      <p:ext uri="{BB962C8B-B14F-4D97-AF65-F5344CB8AC3E}">
        <p14:creationId xmlns:p14="http://schemas.microsoft.com/office/powerpoint/2010/main" val="29381965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20</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21</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marL="0" marR="0" lvl="0" indent="0" algn="r" defTabSz="914400" rtl="0" eaLnBrk="0" fontAlgn="base" latinLnBrk="0" hangingPunct="0">
              <a:lnSpc>
                <a:spcPct val="100000"/>
              </a:lnSpc>
              <a:spcBef>
                <a:spcPct val="0"/>
              </a:spcBef>
              <a:spcAft>
                <a:spcPct val="0"/>
              </a:spcAft>
              <a:buClrTx/>
              <a:buSzTx/>
              <a:buFontTx/>
              <a:buNone/>
              <a:tabLst/>
              <a:defRPr/>
            </a:pPr>
            <a:fld id="{AC55D38B-0F18-443C-AE8C-19A51E160811}" type="slidenum">
              <a:rPr kumimoji="0" lang="fr-FR"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fr-FR"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1506266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9</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10</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12</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16</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17</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extLst>
      <p:ext uri="{BB962C8B-B14F-4D97-AF65-F5344CB8AC3E}">
        <p14:creationId xmlns:p14="http://schemas.microsoft.com/office/powerpoint/2010/main" val="31307627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18</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530" y="9431429"/>
            <a:ext cx="2946145" cy="495210"/>
          </a:xfrm>
          <a:prstGeom prst="rect">
            <a:avLst/>
          </a:prstGeom>
          <a:noFill/>
          <a:ln w="9525">
            <a:noFill/>
            <a:miter lim="800000"/>
            <a:headEnd/>
            <a:tailEnd/>
          </a:ln>
        </p:spPr>
        <p:txBody>
          <a:bodyPr lIns="92695" tIns="46347" rIns="92695" bIns="46347" anchor="b"/>
          <a:lstStyle/>
          <a:p>
            <a:pPr algn="r" eaLnBrk="0" hangingPunct="0"/>
            <a:fld id="{AC55D38B-0F18-443C-AE8C-19A51E160811}" type="slidenum">
              <a:rPr kumimoji="0" lang="fr-FR" sz="1200">
                <a:latin typeface="Arial" charset="0"/>
              </a:rPr>
              <a:pPr algn="r" eaLnBrk="0" hangingPunct="0"/>
              <a:t>19</a:t>
            </a:fld>
            <a:endParaRPr kumimoji="0" lang="fr-FR" sz="1200">
              <a:latin typeface="Arial"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2927873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976540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1327414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21"/>
          <p:cNvSpPr>
            <a:spLocks noGrp="1" noChangeArrowheads="1"/>
          </p:cNvSpPr>
          <p:nvPr>
            <p:ph type="dt" sz="half" idx="10"/>
          </p:nvPr>
        </p:nvSpPr>
        <p:spPr>
          <a:ln/>
        </p:spPr>
        <p:txBody>
          <a:bodyPr/>
          <a:lstStyle>
            <a:lvl1pPr>
              <a:defRPr/>
            </a:lvl1pPr>
          </a:lstStyle>
          <a:p>
            <a:pPr>
              <a:defRPr/>
            </a:pPr>
            <a:fld id="{64090375-18A5-4E7D-A936-422DB1802CFC}" type="datetime1">
              <a:rPr lang="fr-FR"/>
              <a:pPr>
                <a:defRPr/>
              </a:pPr>
              <a:t>01/10/2020</a:t>
            </a:fld>
            <a:endParaRPr lang="fr-FR"/>
          </a:p>
        </p:txBody>
      </p:sp>
      <p:sp>
        <p:nvSpPr>
          <p:cNvPr id="5"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6" name="Rectangle 23"/>
          <p:cNvSpPr>
            <a:spLocks noGrp="1" noChangeArrowheads="1"/>
          </p:cNvSpPr>
          <p:nvPr>
            <p:ph type="sldNum" sz="quarter" idx="12"/>
          </p:nvPr>
        </p:nvSpPr>
        <p:spPr>
          <a:ln/>
        </p:spPr>
        <p:txBody>
          <a:bodyPr/>
          <a:lstStyle>
            <a:lvl1pPr>
              <a:defRPr/>
            </a:lvl1pPr>
          </a:lstStyle>
          <a:p>
            <a:pPr>
              <a:defRPr/>
            </a:pPr>
            <a:fld id="{977A27CE-725D-4B2D-BEA7-F1EBA8348A9D}"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21"/>
          <p:cNvSpPr>
            <a:spLocks noGrp="1" noChangeArrowheads="1"/>
          </p:cNvSpPr>
          <p:nvPr>
            <p:ph type="dt" sz="half" idx="10"/>
          </p:nvPr>
        </p:nvSpPr>
        <p:spPr>
          <a:ln/>
        </p:spPr>
        <p:txBody>
          <a:bodyPr/>
          <a:lstStyle>
            <a:lvl1pPr>
              <a:defRPr/>
            </a:lvl1pPr>
          </a:lstStyle>
          <a:p>
            <a:pPr>
              <a:defRPr/>
            </a:pPr>
            <a:fld id="{63A4ADD6-B59F-48BB-A703-E8133B9E2FD2}" type="datetime1">
              <a:rPr lang="fr-FR"/>
              <a:pPr>
                <a:defRPr/>
              </a:pPr>
              <a:t>01/10/2020</a:t>
            </a:fld>
            <a:endParaRPr lang="fr-FR"/>
          </a:p>
        </p:txBody>
      </p:sp>
      <p:sp>
        <p:nvSpPr>
          <p:cNvPr id="5"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6" name="Rectangle 23"/>
          <p:cNvSpPr>
            <a:spLocks noGrp="1" noChangeArrowheads="1"/>
          </p:cNvSpPr>
          <p:nvPr>
            <p:ph type="sldNum" sz="quarter" idx="12"/>
          </p:nvPr>
        </p:nvSpPr>
        <p:spPr>
          <a:ln/>
        </p:spPr>
        <p:txBody>
          <a:bodyPr/>
          <a:lstStyle>
            <a:lvl1pPr>
              <a:defRPr/>
            </a:lvl1pPr>
          </a:lstStyle>
          <a:p>
            <a:pPr>
              <a:defRPr/>
            </a:pPr>
            <a:fld id="{76404C0F-DF30-463A-B5CE-7FBFA3F34314}"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21"/>
          <p:cNvSpPr>
            <a:spLocks noGrp="1" noChangeArrowheads="1"/>
          </p:cNvSpPr>
          <p:nvPr>
            <p:ph type="dt" sz="half" idx="10"/>
          </p:nvPr>
        </p:nvSpPr>
        <p:spPr>
          <a:ln/>
        </p:spPr>
        <p:txBody>
          <a:bodyPr/>
          <a:lstStyle>
            <a:lvl1pPr>
              <a:defRPr/>
            </a:lvl1pPr>
          </a:lstStyle>
          <a:p>
            <a:pPr>
              <a:defRPr/>
            </a:pPr>
            <a:fld id="{471D4EC8-472C-4983-B5D9-98FF33116FD8}" type="datetime1">
              <a:rPr lang="fr-FR"/>
              <a:pPr>
                <a:defRPr/>
              </a:pPr>
              <a:t>01/10/2020</a:t>
            </a:fld>
            <a:endParaRPr lang="fr-FR"/>
          </a:p>
        </p:txBody>
      </p:sp>
      <p:sp>
        <p:nvSpPr>
          <p:cNvPr id="5"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6" name="Rectangle 23"/>
          <p:cNvSpPr>
            <a:spLocks noGrp="1" noChangeArrowheads="1"/>
          </p:cNvSpPr>
          <p:nvPr>
            <p:ph type="sldNum" sz="quarter" idx="12"/>
          </p:nvPr>
        </p:nvSpPr>
        <p:spPr>
          <a:ln/>
        </p:spPr>
        <p:txBody>
          <a:bodyPr/>
          <a:lstStyle>
            <a:lvl1pPr>
              <a:defRPr/>
            </a:lvl1pPr>
          </a:lstStyle>
          <a:p>
            <a:pPr>
              <a:defRPr/>
            </a:pPr>
            <a:fld id="{3B50B7DA-B644-4537-B3F9-879081242A17}"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2954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9149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21"/>
          <p:cNvSpPr>
            <a:spLocks noGrp="1" noChangeArrowheads="1"/>
          </p:cNvSpPr>
          <p:nvPr>
            <p:ph type="dt" sz="half" idx="10"/>
          </p:nvPr>
        </p:nvSpPr>
        <p:spPr>
          <a:ln/>
        </p:spPr>
        <p:txBody>
          <a:bodyPr/>
          <a:lstStyle>
            <a:lvl1pPr>
              <a:defRPr/>
            </a:lvl1pPr>
          </a:lstStyle>
          <a:p>
            <a:pPr>
              <a:defRPr/>
            </a:pPr>
            <a:fld id="{3A147702-2C8C-4233-A389-5B155E7BD645}" type="datetime1">
              <a:rPr lang="fr-FR"/>
              <a:pPr>
                <a:defRPr/>
              </a:pPr>
              <a:t>01/10/2020</a:t>
            </a:fld>
            <a:endParaRPr lang="fr-FR"/>
          </a:p>
        </p:txBody>
      </p:sp>
      <p:sp>
        <p:nvSpPr>
          <p:cNvPr id="6"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7" name="Rectangle 23"/>
          <p:cNvSpPr>
            <a:spLocks noGrp="1" noChangeArrowheads="1"/>
          </p:cNvSpPr>
          <p:nvPr>
            <p:ph type="sldNum" sz="quarter" idx="12"/>
          </p:nvPr>
        </p:nvSpPr>
        <p:spPr>
          <a:ln/>
        </p:spPr>
        <p:txBody>
          <a:bodyPr/>
          <a:lstStyle>
            <a:lvl1pPr>
              <a:defRPr/>
            </a:lvl1pPr>
          </a:lstStyle>
          <a:p>
            <a:pPr>
              <a:defRPr/>
            </a:pPr>
            <a:fld id="{E60B64AE-102B-4156-98CB-3941166ABA40}"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21"/>
          <p:cNvSpPr>
            <a:spLocks noGrp="1" noChangeArrowheads="1"/>
          </p:cNvSpPr>
          <p:nvPr>
            <p:ph type="dt" sz="half" idx="10"/>
          </p:nvPr>
        </p:nvSpPr>
        <p:spPr>
          <a:ln/>
        </p:spPr>
        <p:txBody>
          <a:bodyPr/>
          <a:lstStyle>
            <a:lvl1pPr>
              <a:defRPr/>
            </a:lvl1pPr>
          </a:lstStyle>
          <a:p>
            <a:pPr>
              <a:defRPr/>
            </a:pPr>
            <a:fld id="{17ECA430-8AAF-4D22-9848-984F705F83B1}" type="datetime1">
              <a:rPr lang="fr-FR"/>
              <a:pPr>
                <a:defRPr/>
              </a:pPr>
              <a:t>01/10/2020</a:t>
            </a:fld>
            <a:endParaRPr lang="fr-FR"/>
          </a:p>
        </p:txBody>
      </p:sp>
      <p:sp>
        <p:nvSpPr>
          <p:cNvPr id="8"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9" name="Rectangle 23"/>
          <p:cNvSpPr>
            <a:spLocks noGrp="1" noChangeArrowheads="1"/>
          </p:cNvSpPr>
          <p:nvPr>
            <p:ph type="sldNum" sz="quarter" idx="12"/>
          </p:nvPr>
        </p:nvSpPr>
        <p:spPr>
          <a:ln/>
        </p:spPr>
        <p:txBody>
          <a:bodyPr/>
          <a:lstStyle>
            <a:lvl1pPr>
              <a:defRPr/>
            </a:lvl1pPr>
          </a:lstStyle>
          <a:p>
            <a:pPr>
              <a:defRPr/>
            </a:pPr>
            <a:fld id="{202BD416-8E6F-4435-910D-60977D4B89A0}" type="slidenum">
              <a:rPr lang="fr-FR"/>
              <a:pPr>
                <a:defRPr/>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21"/>
          <p:cNvSpPr>
            <a:spLocks noGrp="1" noChangeArrowheads="1"/>
          </p:cNvSpPr>
          <p:nvPr>
            <p:ph type="dt" sz="half" idx="10"/>
          </p:nvPr>
        </p:nvSpPr>
        <p:spPr>
          <a:ln/>
        </p:spPr>
        <p:txBody>
          <a:bodyPr/>
          <a:lstStyle>
            <a:lvl1pPr>
              <a:defRPr/>
            </a:lvl1pPr>
          </a:lstStyle>
          <a:p>
            <a:pPr>
              <a:defRPr/>
            </a:pPr>
            <a:fld id="{290F39DB-E075-4AD6-800C-153532886A08}" type="datetime1">
              <a:rPr lang="fr-FR"/>
              <a:pPr>
                <a:defRPr/>
              </a:pPr>
              <a:t>01/10/2020</a:t>
            </a:fld>
            <a:endParaRPr lang="fr-FR"/>
          </a:p>
        </p:txBody>
      </p:sp>
      <p:sp>
        <p:nvSpPr>
          <p:cNvPr id="4"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5" name="Rectangle 23"/>
          <p:cNvSpPr>
            <a:spLocks noGrp="1" noChangeArrowheads="1"/>
          </p:cNvSpPr>
          <p:nvPr>
            <p:ph type="sldNum" sz="quarter" idx="12"/>
          </p:nvPr>
        </p:nvSpPr>
        <p:spPr>
          <a:ln/>
        </p:spPr>
        <p:txBody>
          <a:bodyPr/>
          <a:lstStyle>
            <a:lvl1pPr>
              <a:defRPr/>
            </a:lvl1pPr>
          </a:lstStyle>
          <a:p>
            <a:pPr>
              <a:defRPr/>
            </a:pPr>
            <a:fld id="{0F0177A5-0ED5-4BE9-A852-3E1453382BDA}" type="slidenum">
              <a:rPr lang="fr-FR"/>
              <a:pPr>
                <a:defRPr/>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1"/>
          <p:cNvSpPr>
            <a:spLocks noGrp="1" noChangeArrowheads="1"/>
          </p:cNvSpPr>
          <p:nvPr>
            <p:ph type="dt" sz="half" idx="10"/>
          </p:nvPr>
        </p:nvSpPr>
        <p:spPr>
          <a:ln/>
        </p:spPr>
        <p:txBody>
          <a:bodyPr/>
          <a:lstStyle>
            <a:lvl1pPr>
              <a:defRPr/>
            </a:lvl1pPr>
          </a:lstStyle>
          <a:p>
            <a:pPr>
              <a:defRPr/>
            </a:pPr>
            <a:fld id="{F6F6F195-3151-4C11-B047-C3CF3E00F297}" type="datetime1">
              <a:rPr lang="fr-FR"/>
              <a:pPr>
                <a:defRPr/>
              </a:pPr>
              <a:t>01/10/2020</a:t>
            </a:fld>
            <a:endParaRPr lang="fr-FR"/>
          </a:p>
        </p:txBody>
      </p:sp>
      <p:sp>
        <p:nvSpPr>
          <p:cNvPr id="3"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4" name="Rectangle 23"/>
          <p:cNvSpPr>
            <a:spLocks noGrp="1" noChangeArrowheads="1"/>
          </p:cNvSpPr>
          <p:nvPr>
            <p:ph type="sldNum" sz="quarter" idx="12"/>
          </p:nvPr>
        </p:nvSpPr>
        <p:spPr>
          <a:ln/>
        </p:spPr>
        <p:txBody>
          <a:bodyPr/>
          <a:lstStyle>
            <a:lvl1pPr>
              <a:defRPr/>
            </a:lvl1pPr>
          </a:lstStyle>
          <a:p>
            <a:pPr>
              <a:defRPr/>
            </a:pPr>
            <a:fld id="{CDC0BDD8-0FE4-4DCA-9045-8812B385711D}" type="slidenum">
              <a:rPr lang="fr-FR"/>
              <a:pPr>
                <a:defRPr/>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21"/>
          <p:cNvSpPr>
            <a:spLocks noGrp="1" noChangeArrowheads="1"/>
          </p:cNvSpPr>
          <p:nvPr>
            <p:ph type="dt" sz="half" idx="10"/>
          </p:nvPr>
        </p:nvSpPr>
        <p:spPr>
          <a:ln/>
        </p:spPr>
        <p:txBody>
          <a:bodyPr/>
          <a:lstStyle>
            <a:lvl1pPr>
              <a:defRPr/>
            </a:lvl1pPr>
          </a:lstStyle>
          <a:p>
            <a:pPr>
              <a:defRPr/>
            </a:pPr>
            <a:fld id="{E4E31782-C475-401E-A016-90996FA4CD34}" type="datetime1">
              <a:rPr lang="fr-FR"/>
              <a:pPr>
                <a:defRPr/>
              </a:pPr>
              <a:t>01/10/2020</a:t>
            </a:fld>
            <a:endParaRPr lang="fr-FR"/>
          </a:p>
        </p:txBody>
      </p:sp>
      <p:sp>
        <p:nvSpPr>
          <p:cNvPr id="6"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7" name="Rectangle 23"/>
          <p:cNvSpPr>
            <a:spLocks noGrp="1" noChangeArrowheads="1"/>
          </p:cNvSpPr>
          <p:nvPr>
            <p:ph type="sldNum" sz="quarter" idx="12"/>
          </p:nvPr>
        </p:nvSpPr>
        <p:spPr>
          <a:ln/>
        </p:spPr>
        <p:txBody>
          <a:bodyPr/>
          <a:lstStyle>
            <a:lvl1pPr>
              <a:defRPr/>
            </a:lvl1pPr>
          </a:lstStyle>
          <a:p>
            <a:pPr>
              <a:defRPr/>
            </a:pPr>
            <a:fld id="{7F35BD4F-7710-4608-8AB6-77350EAB2373}"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326824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21"/>
          <p:cNvSpPr>
            <a:spLocks noGrp="1" noChangeArrowheads="1"/>
          </p:cNvSpPr>
          <p:nvPr>
            <p:ph type="dt" sz="half" idx="10"/>
          </p:nvPr>
        </p:nvSpPr>
        <p:spPr>
          <a:ln/>
        </p:spPr>
        <p:txBody>
          <a:bodyPr/>
          <a:lstStyle>
            <a:lvl1pPr>
              <a:defRPr/>
            </a:lvl1pPr>
          </a:lstStyle>
          <a:p>
            <a:pPr>
              <a:defRPr/>
            </a:pPr>
            <a:fld id="{D5022B41-0BCC-415D-9633-F0333DF6D3B0}" type="datetime1">
              <a:rPr lang="fr-FR"/>
              <a:pPr>
                <a:defRPr/>
              </a:pPr>
              <a:t>01/10/2020</a:t>
            </a:fld>
            <a:endParaRPr lang="fr-FR"/>
          </a:p>
        </p:txBody>
      </p:sp>
      <p:sp>
        <p:nvSpPr>
          <p:cNvPr id="6"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7" name="Rectangle 23"/>
          <p:cNvSpPr>
            <a:spLocks noGrp="1" noChangeArrowheads="1"/>
          </p:cNvSpPr>
          <p:nvPr>
            <p:ph type="sldNum" sz="quarter" idx="12"/>
          </p:nvPr>
        </p:nvSpPr>
        <p:spPr>
          <a:ln/>
        </p:spPr>
        <p:txBody>
          <a:bodyPr/>
          <a:lstStyle>
            <a:lvl1pPr>
              <a:defRPr/>
            </a:lvl1pPr>
          </a:lstStyle>
          <a:p>
            <a:pPr>
              <a:defRPr/>
            </a:pPr>
            <a:fld id="{3665CBBB-AC04-4075-AD75-3F9255BDE5DA}" type="slidenum">
              <a:rPr lang="fr-FR"/>
              <a:pPr>
                <a:defRPr/>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21"/>
          <p:cNvSpPr>
            <a:spLocks noGrp="1" noChangeArrowheads="1"/>
          </p:cNvSpPr>
          <p:nvPr>
            <p:ph type="dt" sz="half" idx="10"/>
          </p:nvPr>
        </p:nvSpPr>
        <p:spPr>
          <a:ln/>
        </p:spPr>
        <p:txBody>
          <a:bodyPr/>
          <a:lstStyle>
            <a:lvl1pPr>
              <a:defRPr/>
            </a:lvl1pPr>
          </a:lstStyle>
          <a:p>
            <a:pPr>
              <a:defRPr/>
            </a:pPr>
            <a:fld id="{06238F74-5389-47EF-A317-E7F875682166}" type="datetime1">
              <a:rPr lang="fr-FR"/>
              <a:pPr>
                <a:defRPr/>
              </a:pPr>
              <a:t>01/10/2020</a:t>
            </a:fld>
            <a:endParaRPr lang="fr-FR"/>
          </a:p>
        </p:txBody>
      </p:sp>
      <p:sp>
        <p:nvSpPr>
          <p:cNvPr id="5"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6" name="Rectangle 23"/>
          <p:cNvSpPr>
            <a:spLocks noGrp="1" noChangeArrowheads="1"/>
          </p:cNvSpPr>
          <p:nvPr>
            <p:ph type="sldNum" sz="quarter" idx="12"/>
          </p:nvPr>
        </p:nvSpPr>
        <p:spPr>
          <a:ln/>
        </p:spPr>
        <p:txBody>
          <a:bodyPr/>
          <a:lstStyle>
            <a:lvl1pPr>
              <a:defRPr/>
            </a:lvl1pPr>
          </a:lstStyle>
          <a:p>
            <a:pPr>
              <a:defRPr/>
            </a:pPr>
            <a:fld id="{BF830ABA-DF45-41AE-BF5F-8BBF1DAE3145}" type="slidenum">
              <a:rPr lang="fr-FR"/>
              <a:pPr>
                <a:defRPr/>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0350" y="1219200"/>
            <a:ext cx="1771650" cy="49530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295400" y="1219200"/>
            <a:ext cx="5162550" cy="49530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21"/>
          <p:cNvSpPr>
            <a:spLocks noGrp="1" noChangeArrowheads="1"/>
          </p:cNvSpPr>
          <p:nvPr>
            <p:ph type="dt" sz="half" idx="10"/>
          </p:nvPr>
        </p:nvSpPr>
        <p:spPr>
          <a:ln/>
        </p:spPr>
        <p:txBody>
          <a:bodyPr/>
          <a:lstStyle>
            <a:lvl1pPr>
              <a:defRPr/>
            </a:lvl1pPr>
          </a:lstStyle>
          <a:p>
            <a:pPr>
              <a:defRPr/>
            </a:pPr>
            <a:fld id="{27E021C8-1D03-4796-8F98-2ACAE2DD74B0}" type="datetime1">
              <a:rPr lang="fr-FR"/>
              <a:pPr>
                <a:defRPr/>
              </a:pPr>
              <a:t>01/10/2020</a:t>
            </a:fld>
            <a:endParaRPr lang="fr-FR"/>
          </a:p>
        </p:txBody>
      </p:sp>
      <p:sp>
        <p:nvSpPr>
          <p:cNvPr id="5" name="Rectangle 2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6" name="Rectangle 23"/>
          <p:cNvSpPr>
            <a:spLocks noGrp="1" noChangeArrowheads="1"/>
          </p:cNvSpPr>
          <p:nvPr>
            <p:ph type="sldNum" sz="quarter" idx="12"/>
          </p:nvPr>
        </p:nvSpPr>
        <p:spPr>
          <a:ln/>
        </p:spPr>
        <p:txBody>
          <a:bodyPr/>
          <a:lstStyle>
            <a:lvl1pPr>
              <a:defRPr/>
            </a:lvl1pPr>
          </a:lstStyle>
          <a:p>
            <a:pPr>
              <a:defRPr/>
            </a:pPr>
            <a:fld id="{8F40C690-F1F3-48F4-BE2E-CF69F0C5DB16}" type="slidenum">
              <a:rPr lang="fr-FR"/>
              <a:pPr>
                <a:defRPr/>
              </a:pPr>
              <a:t>‹N°›</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1" name="Rechteck 10"/>
          <p:cNvSpPr/>
          <p:nvPr/>
        </p:nvSpPr>
        <p:spPr>
          <a:xfrm>
            <a:off x="0" y="6237312"/>
            <a:ext cx="9144000" cy="620688"/>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ctrTitle"/>
          </p:nvPr>
        </p:nvSpPr>
        <p:spPr>
          <a:xfrm>
            <a:off x="685800" y="2607047"/>
            <a:ext cx="7772400" cy="1470025"/>
          </a:xfrm>
        </p:spPr>
        <p:txBody>
          <a:bodyPr/>
          <a:lstStyle>
            <a:lvl1pPr>
              <a:defRPr b="1">
                <a:solidFill>
                  <a:schemeClr val="tx1"/>
                </a:solidFill>
              </a:defRPr>
            </a:lvl1pPr>
          </a:lstStyle>
          <a:p>
            <a:r>
              <a:rPr lang="fr-FR"/>
              <a:t>Modifiez le style du titre</a:t>
            </a:r>
            <a:endParaRPr lang="de-DE" dirty="0"/>
          </a:p>
        </p:txBody>
      </p:sp>
      <p:sp>
        <p:nvSpPr>
          <p:cNvPr id="3" name="Untertitel 2"/>
          <p:cNvSpPr>
            <a:spLocks noGrp="1"/>
          </p:cNvSpPr>
          <p:nvPr>
            <p:ph type="subTitle" idx="1"/>
          </p:nvPr>
        </p:nvSpPr>
        <p:spPr>
          <a:xfrm>
            <a:off x="1371600" y="4509120"/>
            <a:ext cx="6400800" cy="136815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de-DE" dirty="0"/>
          </a:p>
        </p:txBody>
      </p:sp>
      <p:sp>
        <p:nvSpPr>
          <p:cNvPr id="4" name="Datumsplatzhalter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Fußzeilenplatzhalter 4"/>
          <p:cNvSpPr>
            <a:spLocks noGrp="1"/>
          </p:cNvSpPr>
          <p:nvPr>
            <p:ph type="ftr" sz="quarter" idx="11"/>
          </p:nvPr>
        </p:nvSpPr>
        <p:spPr/>
        <p:txBody>
          <a:bodyPr/>
          <a:lstStyle/>
          <a:p>
            <a:pPr>
              <a:defRPr/>
            </a:pPr>
            <a:r>
              <a:rPr lang="fr-FR"/>
              <a:t>Commission des comptes de la sécurité sociale - septembre 2004</a:t>
            </a:r>
          </a:p>
        </p:txBody>
      </p:sp>
      <p:sp>
        <p:nvSpPr>
          <p:cNvPr id="6" name="Foliennummernplatzhalter 5"/>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sp>
        <p:nvSpPr>
          <p:cNvPr id="7" name="Rectangle 6"/>
          <p:cNvSpPr/>
          <p:nvPr/>
        </p:nvSpPr>
        <p:spPr>
          <a:xfrm>
            <a:off x="395536" y="332656"/>
            <a:ext cx="8280920" cy="1944216"/>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cSld>
  <p:clrMapOvr>
    <a:masterClrMapping/>
  </p:clrMapOvr>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fr-FR" dirty="0"/>
              <a:t>Un retour à l’équilibre aléatoire en 2017</a:t>
            </a:r>
            <a:endParaRPr lang="de-DE" dirty="0"/>
          </a:p>
        </p:txBody>
      </p:sp>
      <p:sp>
        <p:nvSpPr>
          <p:cNvPr id="3" name="Inhaltsplatzhalter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de-DE" dirty="0"/>
          </a:p>
        </p:txBody>
      </p:sp>
      <p:sp>
        <p:nvSpPr>
          <p:cNvPr id="4" name="Datumsplatzhalter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Fußzeilenplatzhalter 4"/>
          <p:cNvSpPr>
            <a:spLocks noGrp="1"/>
          </p:cNvSpPr>
          <p:nvPr>
            <p:ph type="ftr" sz="quarter" idx="11"/>
          </p:nvPr>
        </p:nvSpPr>
        <p:spPr/>
        <p:txBody>
          <a:bodyPr/>
          <a:lstStyle/>
          <a:p>
            <a:pPr>
              <a:defRPr/>
            </a:pPr>
            <a:r>
              <a:rPr lang="fr-FR"/>
              <a:t>Commission des comptes de la sécurité sociale - septembre 2004</a:t>
            </a:r>
          </a:p>
        </p:txBody>
      </p:sp>
      <p:sp>
        <p:nvSpPr>
          <p:cNvPr id="6" name="Foliennummernplatzhalter 5"/>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13" name="Rechteck 12"/>
          <p:cNvSpPr/>
          <p:nvPr/>
        </p:nvSpPr>
        <p:spPr>
          <a:xfrm>
            <a:off x="1619672" y="1628800"/>
            <a:ext cx="7524328" cy="4608512"/>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7621200" y="6345416"/>
            <a:ext cx="1522800"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p:nvSpPr>
        <p:spPr>
          <a:xfrm>
            <a:off x="1619672" y="6345600"/>
            <a:ext cx="5904656"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0" y="6345416"/>
            <a:ext cx="1522800"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1696144" y="2420888"/>
            <a:ext cx="7196336" cy="1362075"/>
          </a:xfrm>
        </p:spPr>
        <p:txBody>
          <a:bodyPr anchor="t"/>
          <a:lstStyle>
            <a:lvl1pPr algn="ctr">
              <a:defRPr sz="4000" b="1" cap="all">
                <a:solidFill>
                  <a:schemeClr val="bg1"/>
                </a:solidFill>
              </a:defRPr>
            </a:lvl1pPr>
          </a:lstStyle>
          <a:p>
            <a:r>
              <a:rPr lang="fr-FR"/>
              <a:t>Modifiez le style du titre</a:t>
            </a:r>
            <a:endParaRPr lang="de-DE" dirty="0"/>
          </a:p>
        </p:txBody>
      </p:sp>
      <p:sp>
        <p:nvSpPr>
          <p:cNvPr id="3" name="Textplatzhalter 2"/>
          <p:cNvSpPr>
            <a:spLocks noGrp="1"/>
          </p:cNvSpPr>
          <p:nvPr>
            <p:ph type="body" idx="1"/>
          </p:nvPr>
        </p:nvSpPr>
        <p:spPr>
          <a:xfrm>
            <a:off x="1691680" y="4293096"/>
            <a:ext cx="7200800" cy="1500187"/>
          </a:xfrm>
        </p:spPr>
        <p:txBody>
          <a:bodyPr anchor="ctr"/>
          <a:lstStyle>
            <a:lvl1pPr marL="0" indent="0" algn="ctr">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umsplatzhalter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Fußzeilenplatzhalter 4"/>
          <p:cNvSpPr>
            <a:spLocks noGrp="1"/>
          </p:cNvSpPr>
          <p:nvPr>
            <p:ph type="ftr" sz="quarter" idx="11"/>
          </p:nvPr>
        </p:nvSpPr>
        <p:spPr/>
        <p:txBody>
          <a:bodyPr/>
          <a:lstStyle/>
          <a:p>
            <a:pPr>
              <a:defRPr/>
            </a:pPr>
            <a:r>
              <a:rPr lang="fr-FR"/>
              <a:t>Commission des comptes de la sécurité sociale - septembre 2004</a:t>
            </a:r>
          </a:p>
        </p:txBody>
      </p:sp>
      <p:sp>
        <p:nvSpPr>
          <p:cNvPr id="6" name="Foliennummernplatzhalter 5"/>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sp>
        <p:nvSpPr>
          <p:cNvPr id="11" name="Rectangle 10"/>
          <p:cNvSpPr/>
          <p:nvPr/>
        </p:nvSpPr>
        <p:spPr>
          <a:xfrm>
            <a:off x="0" y="0"/>
            <a:ext cx="1475656" cy="1412776"/>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Benutzerdefiniertes Layout">
    <p:spTree>
      <p:nvGrpSpPr>
        <p:cNvPr id="1" name=""/>
        <p:cNvGrpSpPr/>
        <p:nvPr/>
      </p:nvGrpSpPr>
      <p:grpSpPr>
        <a:xfrm>
          <a:off x="0" y="0"/>
          <a:ext cx="0" cy="0"/>
          <a:chOff x="0" y="0"/>
          <a:chExt cx="0" cy="0"/>
        </a:xfrm>
      </p:grpSpPr>
      <p:sp>
        <p:nvSpPr>
          <p:cNvPr id="7" name="Rechteck 6"/>
          <p:cNvSpPr/>
          <p:nvPr/>
        </p:nvSpPr>
        <p:spPr>
          <a:xfrm>
            <a:off x="1522800" y="1522800"/>
            <a:ext cx="7596336" cy="5301208"/>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1753344" y="3654152"/>
            <a:ext cx="7067128" cy="1143000"/>
          </a:xfrm>
        </p:spPr>
        <p:txBody>
          <a:bodyPr/>
          <a:lstStyle>
            <a:lvl1pPr>
              <a:defRPr>
                <a:solidFill>
                  <a:schemeClr val="bg1"/>
                </a:solidFill>
              </a:defRPr>
            </a:lvl1pPr>
          </a:lstStyle>
          <a:p>
            <a:r>
              <a:rPr lang="fr-FR"/>
              <a:t>Modifiez le style du titre</a:t>
            </a:r>
            <a:endParaRPr lang="de-DE" dirty="0"/>
          </a:p>
        </p:txBody>
      </p:sp>
      <p:sp>
        <p:nvSpPr>
          <p:cNvPr id="5" name="Rectangle 4"/>
          <p:cNvSpPr/>
          <p:nvPr/>
        </p:nvSpPr>
        <p:spPr>
          <a:xfrm>
            <a:off x="0" y="0"/>
            <a:ext cx="1475656" cy="1412776"/>
          </a:xfrm>
          <a:prstGeom prst="rect">
            <a:avLst/>
          </a:prstGeom>
          <a:solidFill>
            <a:srgbClr val="1F497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Datumsplatzhalter 4"/>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6" name="Fußzeilenplatzhalter 5"/>
          <p:cNvSpPr>
            <a:spLocks noGrp="1"/>
          </p:cNvSpPr>
          <p:nvPr>
            <p:ph type="ftr" sz="quarter" idx="11"/>
          </p:nvPr>
        </p:nvSpPr>
        <p:spPr/>
        <p:txBody>
          <a:bodyPr/>
          <a:lstStyle/>
          <a:p>
            <a:pPr>
              <a:defRPr/>
            </a:pPr>
            <a:r>
              <a:rPr lang="fr-FR"/>
              <a:t>Commission des comptes de la sécurité sociale - septembre 2004</a:t>
            </a:r>
          </a:p>
        </p:txBody>
      </p:sp>
      <p:sp>
        <p:nvSpPr>
          <p:cNvPr id="7" name="Foliennummernplatzhalter 6"/>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fr-FR"/>
              <a:t>Modifiez le style du titre</a:t>
            </a:r>
            <a:endParaRPr lang="de-DE"/>
          </a:p>
        </p:txBody>
      </p:sp>
      <p:sp>
        <p:nvSpPr>
          <p:cNvPr id="3" name="Textplatzhalter 2"/>
          <p:cNvSpPr>
            <a:spLocks noGrp="1"/>
          </p:cNvSpPr>
          <p:nvPr>
            <p:ph type="body" idx="1"/>
          </p:nvPr>
        </p:nvSpPr>
        <p:spPr>
          <a:xfrm>
            <a:off x="457200" y="1772816"/>
            <a:ext cx="4040188" cy="648072"/>
          </a:xfrm>
          <a:solidFill>
            <a:schemeClr val="bg1">
              <a:lumMod val="65000"/>
            </a:schemeClr>
          </a:solidFill>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Inhaltsplatzhalter 3"/>
          <p:cNvSpPr>
            <a:spLocks noGrp="1"/>
          </p:cNvSpPr>
          <p:nvPr>
            <p:ph sz="half" idx="2"/>
          </p:nvPr>
        </p:nvSpPr>
        <p:spPr>
          <a:xfrm>
            <a:off x="457200" y="2492895"/>
            <a:ext cx="4040188" cy="3633267"/>
          </a:xfrm>
          <a:solidFill>
            <a:schemeClr val="bg1">
              <a:lumMod val="85000"/>
            </a:schemeClr>
          </a:solidFill>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dirty="0"/>
          </a:p>
        </p:txBody>
      </p:sp>
      <p:sp>
        <p:nvSpPr>
          <p:cNvPr id="5" name="Textplatzhalter 4"/>
          <p:cNvSpPr>
            <a:spLocks noGrp="1"/>
          </p:cNvSpPr>
          <p:nvPr>
            <p:ph type="body" sz="quarter" idx="3"/>
          </p:nvPr>
        </p:nvSpPr>
        <p:spPr>
          <a:xfrm>
            <a:off x="4645025" y="1772816"/>
            <a:ext cx="4041775" cy="639762"/>
          </a:xfrm>
          <a:solidFill>
            <a:schemeClr val="bg1">
              <a:lumMod val="65000"/>
            </a:schemeClr>
          </a:solidFill>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Inhaltsplatzhalter 5"/>
          <p:cNvSpPr>
            <a:spLocks noGrp="1"/>
          </p:cNvSpPr>
          <p:nvPr>
            <p:ph sz="quarter" idx="4"/>
          </p:nvPr>
        </p:nvSpPr>
        <p:spPr>
          <a:xfrm>
            <a:off x="4645025" y="2492895"/>
            <a:ext cx="4041775" cy="3633267"/>
          </a:xfrm>
          <a:solidFill>
            <a:schemeClr val="bg1">
              <a:lumMod val="85000"/>
            </a:schemeClr>
          </a:solidFill>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dirty="0"/>
          </a:p>
        </p:txBody>
      </p:sp>
      <p:sp>
        <p:nvSpPr>
          <p:cNvPr id="7" name="Datumsplatzhalter 6"/>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8" name="Fußzeilenplatzhalter 7"/>
          <p:cNvSpPr>
            <a:spLocks noGrp="1"/>
          </p:cNvSpPr>
          <p:nvPr>
            <p:ph type="ftr" sz="quarter" idx="11"/>
          </p:nvPr>
        </p:nvSpPr>
        <p:spPr/>
        <p:txBody>
          <a:bodyPr/>
          <a:lstStyle/>
          <a:p>
            <a:pPr>
              <a:defRPr/>
            </a:pPr>
            <a:r>
              <a:rPr lang="fr-FR"/>
              <a:t>Commission des comptes de la sécurité sociale - septembre 2004</a:t>
            </a:r>
          </a:p>
        </p:txBody>
      </p:sp>
      <p:sp>
        <p:nvSpPr>
          <p:cNvPr id="9" name="Foliennummernplatzhalter 8"/>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nhalt mit Überschrift">
    <p:spTree>
      <p:nvGrpSpPr>
        <p:cNvPr id="1" name=""/>
        <p:cNvGrpSpPr/>
        <p:nvPr/>
      </p:nvGrpSpPr>
      <p:grpSpPr>
        <a:xfrm>
          <a:off x="0" y="0"/>
          <a:ext cx="0" cy="0"/>
          <a:chOff x="0" y="0"/>
          <a:chExt cx="0" cy="0"/>
        </a:xfrm>
      </p:grpSpPr>
      <p:sp>
        <p:nvSpPr>
          <p:cNvPr id="3" name="Inhaltsplatzhalter 2"/>
          <p:cNvSpPr>
            <a:spLocks noGrp="1"/>
          </p:cNvSpPr>
          <p:nvPr>
            <p:ph idx="1"/>
          </p:nvPr>
        </p:nvSpPr>
        <p:spPr>
          <a:xfrm>
            <a:off x="3575050" y="1628800"/>
            <a:ext cx="5111750" cy="4497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de-DE" dirty="0"/>
          </a:p>
        </p:txBody>
      </p:sp>
      <p:sp>
        <p:nvSpPr>
          <p:cNvPr id="4" name="Textplatzhalter 3"/>
          <p:cNvSpPr>
            <a:spLocks noGrp="1"/>
          </p:cNvSpPr>
          <p:nvPr>
            <p:ph type="body" sz="half" idx="2"/>
          </p:nvPr>
        </p:nvSpPr>
        <p:spPr>
          <a:xfrm>
            <a:off x="457200" y="1628800"/>
            <a:ext cx="3008313" cy="4497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umsplatzhalter 4"/>
          <p:cNvSpPr>
            <a:spLocks noGrp="1"/>
          </p:cNvSpPr>
          <p:nvPr>
            <p:ph type="dt" sz="half" idx="10"/>
          </p:nvPr>
        </p:nvSpPr>
        <p:spPr/>
        <p:txBody>
          <a:bodyPr/>
          <a:lstStyle/>
          <a:p>
            <a:pPr>
              <a:defRPr/>
            </a:pPr>
            <a:fld id="{525D8C43-E3A2-46BD-8EB5-0251C74A3129}" type="datetime1">
              <a:rPr lang="fr-FR" smtClean="0"/>
              <a:pPr>
                <a:defRPr/>
              </a:pPr>
              <a:t>01/10/2020</a:t>
            </a:fld>
            <a:endParaRPr lang="fr-FR" dirty="0"/>
          </a:p>
        </p:txBody>
      </p:sp>
      <p:sp>
        <p:nvSpPr>
          <p:cNvPr id="6" name="Fußzeilenplatzhalter 5"/>
          <p:cNvSpPr>
            <a:spLocks noGrp="1"/>
          </p:cNvSpPr>
          <p:nvPr>
            <p:ph type="ftr" sz="quarter" idx="11"/>
          </p:nvPr>
        </p:nvSpPr>
        <p:spPr/>
        <p:txBody>
          <a:bodyPr/>
          <a:lstStyle/>
          <a:p>
            <a:pPr>
              <a:defRPr/>
            </a:pPr>
            <a:r>
              <a:rPr lang="fr-FR" dirty="0"/>
              <a:t>Commission des comptes de la sécurité sociale - septembre 2004</a:t>
            </a:r>
          </a:p>
        </p:txBody>
      </p:sp>
      <p:sp>
        <p:nvSpPr>
          <p:cNvPr id="7" name="Foliennummernplatzhalter 6"/>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sp>
        <p:nvSpPr>
          <p:cNvPr id="18" name="Titel 17"/>
          <p:cNvSpPr>
            <a:spLocks noGrp="1"/>
          </p:cNvSpPr>
          <p:nvPr>
            <p:ph type="title"/>
          </p:nvPr>
        </p:nvSpPr>
        <p:spPr/>
        <p:txBody>
          <a:bodyPr/>
          <a:lstStyle/>
          <a:p>
            <a:r>
              <a:rPr lang="fr-FR"/>
              <a:t>Modifiez le style du titre</a:t>
            </a:r>
            <a:endParaRPr lang="de-DE"/>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23725481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ld mit Überschrift">
    <p:spTree>
      <p:nvGrpSpPr>
        <p:cNvPr id="1" name=""/>
        <p:cNvGrpSpPr/>
        <p:nvPr/>
      </p:nvGrpSpPr>
      <p:grpSpPr>
        <a:xfrm>
          <a:off x="0" y="0"/>
          <a:ext cx="0" cy="0"/>
          <a:chOff x="0" y="0"/>
          <a:chExt cx="0" cy="0"/>
        </a:xfrm>
      </p:grpSpPr>
      <p:sp>
        <p:nvSpPr>
          <p:cNvPr id="3" name="Bildplatzhalter 2"/>
          <p:cNvSpPr>
            <a:spLocks noGrp="1"/>
          </p:cNvSpPr>
          <p:nvPr>
            <p:ph type="pic" idx="1"/>
          </p:nvPr>
        </p:nvSpPr>
        <p:spPr>
          <a:xfrm>
            <a:off x="1792288" y="1700808"/>
            <a:ext cx="5486400" cy="39604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de-DE" dirty="0"/>
          </a:p>
        </p:txBody>
      </p:sp>
      <p:sp>
        <p:nvSpPr>
          <p:cNvPr id="4" name="Textplatzhalter 3"/>
          <p:cNvSpPr>
            <a:spLocks noGrp="1"/>
          </p:cNvSpPr>
          <p:nvPr>
            <p:ph type="body" sz="half" idx="2"/>
          </p:nvPr>
        </p:nvSpPr>
        <p:spPr>
          <a:xfrm>
            <a:off x="1792288" y="5805264"/>
            <a:ext cx="5486400" cy="4389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umsplatzhalter 4"/>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6" name="Fußzeilenplatzhalter 5"/>
          <p:cNvSpPr>
            <a:spLocks noGrp="1"/>
          </p:cNvSpPr>
          <p:nvPr>
            <p:ph type="ftr" sz="quarter" idx="11"/>
          </p:nvPr>
        </p:nvSpPr>
        <p:spPr/>
        <p:txBody>
          <a:bodyPr/>
          <a:lstStyle/>
          <a:p>
            <a:pPr>
              <a:defRPr/>
            </a:pPr>
            <a:r>
              <a:rPr lang="fr-FR"/>
              <a:t>Commission des comptes de la sécurité sociale - septembre 2004</a:t>
            </a:r>
            <a:endParaRPr lang="fr-FR" dirty="0"/>
          </a:p>
        </p:txBody>
      </p:sp>
      <p:sp>
        <p:nvSpPr>
          <p:cNvPr id="7" name="Foliennummernplatzhalter 6"/>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sp>
        <p:nvSpPr>
          <p:cNvPr id="9" name="Titel 8"/>
          <p:cNvSpPr>
            <a:spLocks noGrp="1"/>
          </p:cNvSpPr>
          <p:nvPr>
            <p:ph type="title" hasCustomPrompt="1"/>
          </p:nvPr>
        </p:nvSpPr>
        <p:spPr/>
        <p:txBody>
          <a:bodyPr/>
          <a:lstStyle>
            <a:lvl1pPr>
              <a:defRPr baseline="0"/>
            </a:lvl1pPr>
          </a:lstStyle>
          <a:p>
            <a:r>
              <a:rPr lang="fr-FR" dirty="0"/>
              <a:t>Un retour à l’équilibre en 2017 </a:t>
            </a:r>
            <a:endParaRPr lang="de-DE"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dirty="0"/>
          </a:p>
        </p:txBody>
      </p:sp>
      <p:sp>
        <p:nvSpPr>
          <p:cNvPr id="3" name="Vertikaler Textplatzhalter 2"/>
          <p:cNvSpPr>
            <a:spLocks noGrp="1"/>
          </p:cNvSpPr>
          <p:nvPr>
            <p:ph type="body" orient="vert" idx="1"/>
          </p:nvPr>
        </p:nvSpPr>
        <p:spPr>
          <a:xfrm>
            <a:off x="457200" y="1628800"/>
            <a:ext cx="8229600" cy="449736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Datumsplatzhalter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Fußzeilenplatzhalter 4"/>
          <p:cNvSpPr>
            <a:spLocks noGrp="1"/>
          </p:cNvSpPr>
          <p:nvPr>
            <p:ph type="ftr" sz="quarter" idx="11"/>
          </p:nvPr>
        </p:nvSpPr>
        <p:spPr/>
        <p:txBody>
          <a:bodyPr/>
          <a:lstStyle/>
          <a:p>
            <a:pPr>
              <a:defRPr/>
            </a:pPr>
            <a:r>
              <a:rPr lang="fr-FR"/>
              <a:t>Commission des comptes de la sécurité sociale - septembre 2004</a:t>
            </a:r>
          </a:p>
        </p:txBody>
      </p:sp>
      <p:sp>
        <p:nvSpPr>
          <p:cNvPr id="6" name="Foliennummernplatzhalter 5"/>
          <p:cNvSpPr>
            <a:spLocks noGrp="1"/>
          </p:cNvSpPr>
          <p:nvPr>
            <p:ph type="sldNum" sz="quarter" idx="12"/>
          </p:nvPr>
        </p:nvSpPr>
        <p:spPr/>
        <p:txBody>
          <a:bodyPr/>
          <a:lstStyle/>
          <a:p>
            <a:pPr>
              <a:defRPr/>
            </a:pPr>
            <a:fld id="{2E335A73-8300-4E4F-88EB-A81060BC4C35}" type="slidenum">
              <a:rPr lang="fr-FR" smtClean="0"/>
              <a:pPr>
                <a:defRPr/>
              </a:pPr>
              <a:t>‹N°›</a:t>
            </a:fld>
            <a:endParaRPr lang="fr-F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5E34A325-F1E9-491D-B970-C544CFC539DC}" type="datetime1">
              <a:rPr lang="fr-FR"/>
              <a:pPr>
                <a:defRPr/>
              </a:pPr>
              <a:t>01/10/2020</a:t>
            </a:fld>
            <a:endParaRPr lang="fr-FR"/>
          </a:p>
        </p:txBody>
      </p:sp>
      <p:sp>
        <p:nvSpPr>
          <p:cNvPr id="3" name="Rectangle 12"/>
          <p:cNvSpPr>
            <a:spLocks noGrp="1" noChangeArrowheads="1"/>
          </p:cNvSpPr>
          <p:nvPr>
            <p:ph type="ftr" sz="quarter" idx="11"/>
          </p:nvPr>
        </p:nvSpPr>
        <p:spPr>
          <a:ln/>
        </p:spPr>
        <p:txBody>
          <a:bodyPr/>
          <a:lstStyle>
            <a:lvl1pPr>
              <a:defRPr/>
            </a:lvl1pPr>
          </a:lstStyle>
          <a:p>
            <a:pPr>
              <a:defRPr/>
            </a:pPr>
            <a:r>
              <a:rPr lang="fr-FR"/>
              <a:t>Commission des comptes de la sécurité sociale - septembre 2004</a:t>
            </a:r>
          </a:p>
        </p:txBody>
      </p:sp>
      <p:sp>
        <p:nvSpPr>
          <p:cNvPr id="4" name="Rectangle 13"/>
          <p:cNvSpPr>
            <a:spLocks noGrp="1" noChangeArrowheads="1"/>
          </p:cNvSpPr>
          <p:nvPr>
            <p:ph type="sldNum" sz="quarter" idx="12"/>
          </p:nvPr>
        </p:nvSpPr>
        <p:spPr>
          <a:xfrm>
            <a:off x="7740352" y="6381328"/>
            <a:ext cx="1296144" cy="365125"/>
          </a:xfrm>
          <a:ln/>
        </p:spPr>
        <p:txBody>
          <a:bodyPr/>
          <a:lstStyle>
            <a:lvl1pPr>
              <a:defRPr/>
            </a:lvl1pPr>
          </a:lstStyle>
          <a:p>
            <a:pPr>
              <a:defRPr/>
            </a:pPr>
            <a:fld id="{7503AC20-84B4-4452-888C-0676E740E86B}" type="slidenum">
              <a:rPr lang="fr-FR"/>
              <a:pPr>
                <a:defRPr/>
              </a:pPr>
              <a:t>‹N°›</a:t>
            </a:fld>
            <a:endParaRPr lang="fr-FR"/>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528" y="206645"/>
            <a:ext cx="100811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628B3F2-5D87-4C4F-921C-F02BEECC4379}" type="datetimeFigureOut">
              <a:rPr lang="fr-FR" smtClean="0"/>
              <a:t>01/10/2020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3351622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628B3F2-5D87-4C4F-921C-F02BEECC4379}" type="datetimeFigureOut">
              <a:rPr lang="fr-FR" smtClean="0"/>
              <a:t>01/10/2020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1031528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628B3F2-5D87-4C4F-921C-F02BEECC4379}" type="datetimeFigureOut">
              <a:rPr lang="fr-FR" smtClean="0"/>
              <a:t>01/10/2020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4185335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28B3F2-5D87-4C4F-921C-F02BEECC4379}" type="datetimeFigureOut">
              <a:rPr lang="fr-FR" smtClean="0"/>
              <a:t>01/10/2020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121130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628B3F2-5D87-4C4F-921C-F02BEECC4379}" type="datetimeFigureOut">
              <a:rPr lang="fr-FR" smtClean="0"/>
              <a:t>01/10/2020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46446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628B3F2-5D87-4C4F-921C-F02BEECC4379}" type="datetimeFigureOut">
              <a:rPr lang="fr-FR" smtClean="0"/>
              <a:t>01/10/2020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C78657-3E47-459E-9F4A-C37BC12C8ED1}" type="slidenum">
              <a:rPr lang="fr-FR" smtClean="0"/>
              <a:t>‹N°›</a:t>
            </a:fld>
            <a:endParaRPr lang="fr-FR"/>
          </a:p>
        </p:txBody>
      </p:sp>
    </p:spTree>
    <p:extLst>
      <p:ext uri="{BB962C8B-B14F-4D97-AF65-F5344CB8AC3E}">
        <p14:creationId xmlns:p14="http://schemas.microsoft.com/office/powerpoint/2010/main" val="3142913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28B3F2-5D87-4C4F-921C-F02BEECC4379}" type="datetimeFigureOut">
              <a:rPr lang="fr-FR" smtClean="0"/>
              <a:t>01/10/2020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78657-3E47-459E-9F4A-C37BC12C8ED1}" type="slidenum">
              <a:rPr lang="fr-FR" smtClean="0"/>
              <a:t>‹N°›</a:t>
            </a:fld>
            <a:endParaRPr lang="fr-FR"/>
          </a:p>
        </p:txBody>
      </p:sp>
    </p:spTree>
    <p:extLst>
      <p:ext uri="{BB962C8B-B14F-4D97-AF65-F5344CB8AC3E}">
        <p14:creationId xmlns:p14="http://schemas.microsoft.com/office/powerpoint/2010/main" val="412123094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chemeClr val="tx2">
                <a:lumMod val="60000"/>
                <a:lumOff val="40000"/>
              </a:schemeClr>
            </a:gs>
            <a:gs pos="50000">
              <a:schemeClr val="tx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7" name="Line 4"/>
          <p:cNvSpPr>
            <a:spLocks noChangeShapeType="1"/>
          </p:cNvSpPr>
          <p:nvPr/>
        </p:nvSpPr>
        <p:spPr bwMode="auto">
          <a:xfrm>
            <a:off x="2895600" y="4303713"/>
            <a:ext cx="3276600" cy="0"/>
          </a:xfrm>
          <a:prstGeom prst="line">
            <a:avLst/>
          </a:prstGeom>
          <a:noFill/>
          <a:ln w="38100">
            <a:solidFill>
              <a:schemeClr val="hlink"/>
            </a:solidFill>
            <a:round/>
            <a:headEnd/>
            <a:tailEnd/>
          </a:ln>
          <a:effectLst/>
        </p:spPr>
        <p:txBody>
          <a:bodyPr wrap="none" anchor="ctr"/>
          <a:lstStyle/>
          <a:p>
            <a:pPr>
              <a:defRPr/>
            </a:pPr>
            <a:endParaRPr lang="fr-FR"/>
          </a:p>
        </p:txBody>
      </p:sp>
      <p:sp>
        <p:nvSpPr>
          <p:cNvPr id="8" name="Rectangle 5"/>
          <p:cNvSpPr>
            <a:spLocks noChangeArrowheads="1"/>
          </p:cNvSpPr>
          <p:nvPr/>
        </p:nvSpPr>
        <p:spPr bwMode="auto">
          <a:xfrm>
            <a:off x="0" y="1066800"/>
            <a:ext cx="86868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9" name="Rectangle 6"/>
          <p:cNvSpPr>
            <a:spLocks noChangeArrowheads="1"/>
          </p:cNvSpPr>
          <p:nvPr/>
        </p:nvSpPr>
        <p:spPr bwMode="auto">
          <a:xfrm>
            <a:off x="1600200" y="106680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0" name="Rectangle 7"/>
          <p:cNvSpPr>
            <a:spLocks noChangeArrowheads="1"/>
          </p:cNvSpPr>
          <p:nvPr/>
        </p:nvSpPr>
        <p:spPr bwMode="auto">
          <a:xfrm>
            <a:off x="2133600" y="160020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1" name="Rectangle 8"/>
          <p:cNvSpPr>
            <a:spLocks noChangeArrowheads="1"/>
          </p:cNvSpPr>
          <p:nvPr/>
        </p:nvSpPr>
        <p:spPr bwMode="auto">
          <a:xfrm>
            <a:off x="2743200" y="53340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2" name="Rectangle 9"/>
          <p:cNvSpPr>
            <a:spLocks noChangeArrowheads="1"/>
          </p:cNvSpPr>
          <p:nvPr/>
        </p:nvSpPr>
        <p:spPr bwMode="auto">
          <a:xfrm>
            <a:off x="3276600" y="106680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3" name="Rectangle 10"/>
          <p:cNvSpPr>
            <a:spLocks noChangeArrowheads="1"/>
          </p:cNvSpPr>
          <p:nvPr/>
        </p:nvSpPr>
        <p:spPr bwMode="auto">
          <a:xfrm>
            <a:off x="1066800" y="53340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4" name="Rectangle 11"/>
          <p:cNvSpPr>
            <a:spLocks noChangeArrowheads="1"/>
          </p:cNvSpPr>
          <p:nvPr/>
        </p:nvSpPr>
        <p:spPr bwMode="auto">
          <a:xfrm>
            <a:off x="533400" y="0"/>
            <a:ext cx="533400" cy="533400"/>
          </a:xfrm>
          <a:prstGeom prst="rect">
            <a:avLst/>
          </a:prstGeom>
          <a:no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5" name="Rectangle 12"/>
          <p:cNvSpPr>
            <a:spLocks noChangeArrowheads="1"/>
          </p:cNvSpPr>
          <p:nvPr/>
        </p:nvSpPr>
        <p:spPr bwMode="auto">
          <a:xfrm>
            <a:off x="1600200" y="1066800"/>
            <a:ext cx="533400" cy="533400"/>
          </a:xfrm>
          <a:prstGeom prst="rect">
            <a:avLst/>
          </a:prstGeom>
          <a:solidFill>
            <a:schemeClr val="accent2"/>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6" name="Rectangle 13"/>
          <p:cNvSpPr>
            <a:spLocks noChangeArrowheads="1"/>
          </p:cNvSpPr>
          <p:nvPr/>
        </p:nvSpPr>
        <p:spPr bwMode="auto">
          <a:xfrm>
            <a:off x="2133600" y="1600200"/>
            <a:ext cx="533400" cy="533400"/>
          </a:xfrm>
          <a:prstGeom prst="rect">
            <a:avLst/>
          </a:prstGeom>
          <a:solidFill>
            <a:schemeClr val="accent1"/>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7" name="Rectangle 14"/>
          <p:cNvSpPr>
            <a:spLocks noChangeArrowheads="1"/>
          </p:cNvSpPr>
          <p:nvPr/>
        </p:nvSpPr>
        <p:spPr bwMode="auto">
          <a:xfrm>
            <a:off x="2743200" y="533400"/>
            <a:ext cx="533400" cy="533400"/>
          </a:xfrm>
          <a:prstGeom prst="rect">
            <a:avLst/>
          </a:prstGeom>
          <a:solidFill>
            <a:schemeClr val="accent1"/>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8" name="Rectangle 15"/>
          <p:cNvSpPr>
            <a:spLocks noChangeArrowheads="1"/>
          </p:cNvSpPr>
          <p:nvPr/>
        </p:nvSpPr>
        <p:spPr bwMode="auto">
          <a:xfrm>
            <a:off x="3276600" y="1066800"/>
            <a:ext cx="533400" cy="533400"/>
          </a:xfrm>
          <a:prstGeom prst="rect">
            <a:avLst/>
          </a:prstGeom>
          <a:solidFill>
            <a:schemeClr val="bg2"/>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19" name="Rectangle 16"/>
          <p:cNvSpPr>
            <a:spLocks noChangeArrowheads="1"/>
          </p:cNvSpPr>
          <p:nvPr/>
        </p:nvSpPr>
        <p:spPr bwMode="auto">
          <a:xfrm>
            <a:off x="1066800" y="533400"/>
            <a:ext cx="533400" cy="533400"/>
          </a:xfrm>
          <a:prstGeom prst="rect">
            <a:avLst/>
          </a:prstGeom>
          <a:solidFill>
            <a:schemeClr val="tx2"/>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20" name="Rectangle 17"/>
          <p:cNvSpPr>
            <a:spLocks noChangeArrowheads="1"/>
          </p:cNvSpPr>
          <p:nvPr/>
        </p:nvSpPr>
        <p:spPr bwMode="auto">
          <a:xfrm>
            <a:off x="533400" y="0"/>
            <a:ext cx="533400" cy="533400"/>
          </a:xfrm>
          <a:prstGeom prst="rect">
            <a:avLst/>
          </a:prstGeom>
          <a:solidFill>
            <a:schemeClr val="bg2"/>
          </a:solidFill>
          <a:ln w="57150">
            <a:solidFill>
              <a:schemeClr val="hlink"/>
            </a:solidFill>
            <a:miter lim="800000"/>
            <a:headEnd/>
            <a:tailEnd/>
          </a:ln>
          <a:effectLst/>
        </p:spPr>
        <p:txBody>
          <a:bodyPr wrap="none" anchor="ctr"/>
          <a:lstStyle/>
          <a:p>
            <a:pPr>
              <a:defRPr/>
            </a:pPr>
            <a:endParaRPr lang="fr-FR">
              <a:latin typeface="Arial" charset="0"/>
            </a:endParaRPr>
          </a:p>
        </p:txBody>
      </p:sp>
      <p:sp>
        <p:nvSpPr>
          <p:cNvPr id="21" name="Rectangle 18"/>
          <p:cNvSpPr>
            <a:spLocks noChangeArrowheads="1"/>
          </p:cNvSpPr>
          <p:nvPr/>
        </p:nvSpPr>
        <p:spPr bwMode="auto">
          <a:xfrm>
            <a:off x="4114800" y="4191000"/>
            <a:ext cx="211138" cy="211138"/>
          </a:xfrm>
          <a:prstGeom prst="rect">
            <a:avLst/>
          </a:prstGeom>
          <a:solidFill>
            <a:schemeClr val="accent2"/>
          </a:solidFill>
          <a:ln w="28575">
            <a:solidFill>
              <a:schemeClr val="hlink"/>
            </a:solidFill>
            <a:miter lim="800000"/>
            <a:headEnd/>
            <a:tailEnd/>
          </a:ln>
          <a:effectLst/>
        </p:spPr>
        <p:txBody>
          <a:bodyPr wrap="none" anchor="ctr"/>
          <a:lstStyle/>
          <a:p>
            <a:pPr>
              <a:defRPr/>
            </a:pPr>
            <a:endParaRPr lang="fr-FR">
              <a:latin typeface="Arial" charset="0"/>
            </a:endParaRPr>
          </a:p>
        </p:txBody>
      </p:sp>
      <p:sp>
        <p:nvSpPr>
          <p:cNvPr id="22" name="Rectangle 19"/>
          <p:cNvSpPr>
            <a:spLocks noChangeArrowheads="1"/>
          </p:cNvSpPr>
          <p:nvPr/>
        </p:nvSpPr>
        <p:spPr bwMode="auto">
          <a:xfrm>
            <a:off x="4419600" y="4191000"/>
            <a:ext cx="211138" cy="211138"/>
          </a:xfrm>
          <a:prstGeom prst="rect">
            <a:avLst/>
          </a:prstGeom>
          <a:solidFill>
            <a:schemeClr val="bg2"/>
          </a:solidFill>
          <a:ln w="28575">
            <a:solidFill>
              <a:schemeClr val="hlink"/>
            </a:solidFill>
            <a:miter lim="800000"/>
            <a:headEnd/>
            <a:tailEnd/>
          </a:ln>
          <a:effectLst/>
        </p:spPr>
        <p:txBody>
          <a:bodyPr wrap="none" anchor="ctr"/>
          <a:lstStyle/>
          <a:p>
            <a:pPr>
              <a:defRPr/>
            </a:pPr>
            <a:endParaRPr lang="fr-FR">
              <a:latin typeface="Arial" charset="0"/>
            </a:endParaRPr>
          </a:p>
        </p:txBody>
      </p:sp>
      <p:sp>
        <p:nvSpPr>
          <p:cNvPr id="23" name="Rectangle 20"/>
          <p:cNvSpPr>
            <a:spLocks noChangeArrowheads="1"/>
          </p:cNvSpPr>
          <p:nvPr/>
        </p:nvSpPr>
        <p:spPr bwMode="auto">
          <a:xfrm>
            <a:off x="4724400" y="4191000"/>
            <a:ext cx="211138" cy="211138"/>
          </a:xfrm>
          <a:prstGeom prst="rect">
            <a:avLst/>
          </a:prstGeom>
          <a:solidFill>
            <a:schemeClr val="accent1"/>
          </a:solidFill>
          <a:ln w="28575">
            <a:solidFill>
              <a:schemeClr val="hlink"/>
            </a:solidFill>
            <a:miter lim="800000"/>
            <a:headEnd/>
            <a:tailEnd/>
          </a:ln>
          <a:effectLst/>
        </p:spPr>
        <p:txBody>
          <a:bodyPr wrap="none" anchor="ctr"/>
          <a:lstStyle/>
          <a:p>
            <a:pPr>
              <a:defRPr/>
            </a:pPr>
            <a:endParaRPr lang="fr-FR">
              <a:latin typeface="Arial" charset="0"/>
            </a:endParaRPr>
          </a:p>
        </p:txBody>
      </p:sp>
      <p:sp>
        <p:nvSpPr>
          <p:cNvPr id="2067" name="Rectangle 2"/>
          <p:cNvSpPr>
            <a:spLocks noGrp="1" noChangeArrowheads="1"/>
          </p:cNvSpPr>
          <p:nvPr>
            <p:ph type="body" idx="1"/>
          </p:nvPr>
        </p:nvSpPr>
        <p:spPr bwMode="auto">
          <a:xfrm>
            <a:off x="1295400" y="2819400"/>
            <a:ext cx="70866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068" name="Rectangle 10"/>
          <p:cNvSpPr>
            <a:spLocks noGrp="1" noChangeArrowheads="1"/>
          </p:cNvSpPr>
          <p:nvPr>
            <p:ph type="title"/>
          </p:nvPr>
        </p:nvSpPr>
        <p:spPr bwMode="auto">
          <a:xfrm>
            <a:off x="1295400" y="1219200"/>
            <a:ext cx="7086600" cy="1447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24" name="Rectangle 21"/>
          <p:cNvSpPr>
            <a:spLocks noGrp="1" noChangeArrowheads="1"/>
          </p:cNvSpPr>
          <p:nvPr>
            <p:ph type="dt" sz="half" idx="2"/>
          </p:nvPr>
        </p:nvSpPr>
        <p:spPr bwMode="auto">
          <a:xfrm>
            <a:off x="6553200" y="6507163"/>
            <a:ext cx="1828800" cy="274637"/>
          </a:xfrm>
          <a:prstGeom prst="rect">
            <a:avLst/>
          </a:prstGeom>
          <a:ln>
            <a:miter lim="800000"/>
            <a:headEnd/>
            <a:tailEnd/>
          </a:ln>
        </p:spPr>
        <p:txBody>
          <a:bodyPr vert="horz" wrap="square" lIns="91440" tIns="45720" rIns="91440" bIns="45720" numCol="1" anchor="b" anchorCtr="0" compatLnSpc="1">
            <a:prstTxWarp prst="textNoShape">
              <a:avLst/>
            </a:prstTxWarp>
            <a:spAutoFit/>
          </a:bodyPr>
          <a:lstStyle>
            <a:lvl1pPr algn="r">
              <a:defRPr kumimoji="0" sz="1200">
                <a:solidFill>
                  <a:schemeClr val="folHlink"/>
                </a:solidFill>
              </a:defRPr>
            </a:lvl1pPr>
          </a:lstStyle>
          <a:p>
            <a:pPr>
              <a:defRPr/>
            </a:pPr>
            <a:fld id="{C54FA665-0638-4FD6-9B97-61B08CB44D64}" type="datetime1">
              <a:rPr lang="fr-FR"/>
              <a:pPr>
                <a:defRPr/>
              </a:pPr>
              <a:t>01/10/2020</a:t>
            </a:fld>
            <a:endParaRPr lang="fr-FR"/>
          </a:p>
        </p:txBody>
      </p:sp>
      <p:sp>
        <p:nvSpPr>
          <p:cNvPr id="25" name="Rectangle 22"/>
          <p:cNvSpPr>
            <a:spLocks noGrp="1" noChangeArrowheads="1"/>
          </p:cNvSpPr>
          <p:nvPr>
            <p:ph type="ftr" sz="quarter" idx="3"/>
          </p:nvPr>
        </p:nvSpPr>
        <p:spPr bwMode="auto">
          <a:xfrm>
            <a:off x="1295400" y="63246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spAutoFit/>
          </a:bodyPr>
          <a:lstStyle>
            <a:lvl1pPr algn="l">
              <a:defRPr kumimoji="0" sz="1200">
                <a:solidFill>
                  <a:schemeClr val="folHlink"/>
                </a:solidFill>
              </a:defRPr>
            </a:lvl1pPr>
          </a:lstStyle>
          <a:p>
            <a:pPr>
              <a:defRPr/>
            </a:pPr>
            <a:r>
              <a:rPr lang="fr-FR"/>
              <a:t>Commission des comptes de la sécurité sociale - septembre 2004</a:t>
            </a:r>
          </a:p>
        </p:txBody>
      </p:sp>
      <p:sp>
        <p:nvSpPr>
          <p:cNvPr id="26" name="Rectangle 23"/>
          <p:cNvSpPr>
            <a:spLocks noGrp="1" noChangeArrowheads="1"/>
          </p:cNvSpPr>
          <p:nvPr>
            <p:ph type="sldNum" sz="quarter" idx="4"/>
          </p:nvPr>
        </p:nvSpPr>
        <p:spPr bwMode="auto">
          <a:xfrm>
            <a:off x="5724525" y="6267450"/>
            <a:ext cx="895350" cy="514350"/>
          </a:xfrm>
          <a:prstGeom prst="rect">
            <a:avLst/>
          </a:prstGeom>
          <a:solidFill>
            <a:schemeClr val="accent1"/>
          </a:solidFill>
          <a:ln w="57150">
            <a:solidFill>
              <a:schemeClr val="hlink"/>
            </a:solidFill>
            <a:miter lim="800000"/>
            <a:headEnd/>
            <a:tailEnd/>
          </a:ln>
        </p:spPr>
        <p:txBody>
          <a:bodyPr vert="horz" wrap="none" lIns="91440" tIns="45720" rIns="91440" bIns="45720" numCol="1" anchor="b" anchorCtr="1" compatLnSpc="1">
            <a:prstTxWarp prst="textNoShape">
              <a:avLst/>
            </a:prstTxWarp>
            <a:spAutoFit/>
          </a:bodyPr>
          <a:lstStyle>
            <a:lvl1pPr>
              <a:defRPr kumimoji="0" b="1">
                <a:solidFill>
                  <a:schemeClr val="bg1"/>
                </a:solidFill>
              </a:defRPr>
            </a:lvl1pPr>
          </a:lstStyle>
          <a:p>
            <a:pPr>
              <a:defRPr/>
            </a:pPr>
            <a:fld id="{43FE3E7B-DF9E-4100-976E-51DC1035FFE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p:txStyles>
    <p:titleStyle>
      <a:lvl1pPr algn="l" rtl="0" eaLnBrk="0" fontAlgn="base" hangingPunct="0">
        <a:spcBef>
          <a:spcPct val="0"/>
        </a:spcBef>
        <a:spcAft>
          <a:spcPct val="0"/>
        </a:spcAft>
        <a:defRPr sz="40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Tahoma" pitchFamily="34" charset="0"/>
        </a:defRPr>
      </a:lvl2pPr>
      <a:lvl3pPr algn="l" rtl="0" eaLnBrk="0" fontAlgn="base" hangingPunct="0">
        <a:spcBef>
          <a:spcPct val="0"/>
        </a:spcBef>
        <a:spcAft>
          <a:spcPct val="0"/>
        </a:spcAft>
        <a:defRPr sz="4000">
          <a:solidFill>
            <a:schemeClr val="tx1"/>
          </a:solidFill>
          <a:latin typeface="Tahoma" pitchFamily="34" charset="0"/>
        </a:defRPr>
      </a:lvl3pPr>
      <a:lvl4pPr algn="l" rtl="0" eaLnBrk="0" fontAlgn="base" hangingPunct="0">
        <a:spcBef>
          <a:spcPct val="0"/>
        </a:spcBef>
        <a:spcAft>
          <a:spcPct val="0"/>
        </a:spcAft>
        <a:defRPr sz="4000">
          <a:solidFill>
            <a:schemeClr val="tx1"/>
          </a:solidFill>
          <a:latin typeface="Tahoma" pitchFamily="34" charset="0"/>
        </a:defRPr>
      </a:lvl4pPr>
      <a:lvl5pPr algn="l" rtl="0" eaLnBrk="0" fontAlgn="base" hangingPunct="0">
        <a:spcBef>
          <a:spcPct val="0"/>
        </a:spcBef>
        <a:spcAft>
          <a:spcPct val="0"/>
        </a:spcAft>
        <a:defRPr sz="4000">
          <a:solidFill>
            <a:schemeClr val="tx1"/>
          </a:solidFill>
          <a:latin typeface="Tahoma" pitchFamily="34" charset="0"/>
        </a:defRPr>
      </a:lvl5pPr>
      <a:lvl6pPr marL="457200" algn="l" rtl="0" eaLnBrk="0" fontAlgn="base" hangingPunct="0">
        <a:spcBef>
          <a:spcPct val="0"/>
        </a:spcBef>
        <a:spcAft>
          <a:spcPct val="0"/>
        </a:spcAft>
        <a:defRPr sz="4000">
          <a:solidFill>
            <a:schemeClr val="tx1"/>
          </a:solidFill>
          <a:latin typeface="Tahoma" pitchFamily="34" charset="0"/>
        </a:defRPr>
      </a:lvl6pPr>
      <a:lvl7pPr marL="914400" algn="l" rtl="0" eaLnBrk="0" fontAlgn="base" hangingPunct="0">
        <a:spcBef>
          <a:spcPct val="0"/>
        </a:spcBef>
        <a:spcAft>
          <a:spcPct val="0"/>
        </a:spcAft>
        <a:defRPr sz="4000">
          <a:solidFill>
            <a:schemeClr val="tx1"/>
          </a:solidFill>
          <a:latin typeface="Tahoma" pitchFamily="34" charset="0"/>
        </a:defRPr>
      </a:lvl7pPr>
      <a:lvl8pPr marL="1371600" algn="l" rtl="0" eaLnBrk="0" fontAlgn="base" hangingPunct="0">
        <a:spcBef>
          <a:spcPct val="0"/>
        </a:spcBef>
        <a:spcAft>
          <a:spcPct val="0"/>
        </a:spcAft>
        <a:defRPr sz="4000">
          <a:solidFill>
            <a:schemeClr val="tx1"/>
          </a:solidFill>
          <a:latin typeface="Tahoma" pitchFamily="34" charset="0"/>
        </a:defRPr>
      </a:lvl8pPr>
      <a:lvl9pPr marL="1828800" algn="l" rtl="0" eaLnBrk="0" fontAlgn="base" hangingPunct="0">
        <a:spcBef>
          <a:spcPct val="0"/>
        </a:spcBef>
        <a:spcAft>
          <a:spcPct val="0"/>
        </a:spcAft>
        <a:defRPr sz="4000">
          <a:solidFill>
            <a:schemeClr val="tx1"/>
          </a:solidFill>
          <a:latin typeface="Tahoma" pitchFamily="34" charset="0"/>
        </a:defRPr>
      </a:lvl9pPr>
    </p:titleStyle>
    <p:bodyStyle>
      <a:lvl1pPr marL="342900" indent="-342900"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chemeClr val="accent1"/>
        </a:buClr>
        <a:buSzPct val="75000"/>
        <a:buFont typeface="Wingdings" pitchFamily="2" charset="2"/>
        <a:buChar char="n"/>
        <a:defRPr>
          <a:solidFill>
            <a:schemeClr val="tx1"/>
          </a:solidFill>
          <a:latin typeface="+mn-lt"/>
        </a:defRPr>
      </a:lvl5pPr>
      <a:lvl6pPr marL="2514600" indent="-228600" algn="l" rtl="0" eaLnBrk="0" fontAlgn="base" hangingPunct="0">
        <a:spcBef>
          <a:spcPct val="20000"/>
        </a:spcBef>
        <a:spcAft>
          <a:spcPct val="0"/>
        </a:spcAft>
        <a:buClr>
          <a:schemeClr val="accent1"/>
        </a:buClr>
        <a:buSzPct val="75000"/>
        <a:buFont typeface="Wingdings" pitchFamily="2" charset="2"/>
        <a:buChar char="n"/>
        <a:defRPr>
          <a:solidFill>
            <a:schemeClr val="tx1"/>
          </a:solidFill>
          <a:latin typeface="+mn-lt"/>
        </a:defRPr>
      </a:lvl6pPr>
      <a:lvl7pPr marL="2971800" indent="-228600" algn="l" rtl="0" eaLnBrk="0" fontAlgn="base" hangingPunct="0">
        <a:spcBef>
          <a:spcPct val="20000"/>
        </a:spcBef>
        <a:spcAft>
          <a:spcPct val="0"/>
        </a:spcAft>
        <a:buClr>
          <a:schemeClr val="accent1"/>
        </a:buClr>
        <a:buSzPct val="75000"/>
        <a:buFont typeface="Wingdings" pitchFamily="2" charset="2"/>
        <a:buChar char="n"/>
        <a:defRPr>
          <a:solidFill>
            <a:schemeClr val="tx1"/>
          </a:solidFill>
          <a:latin typeface="+mn-lt"/>
        </a:defRPr>
      </a:lvl7pPr>
      <a:lvl8pPr marL="3429000" indent="-228600" algn="l" rtl="0" eaLnBrk="0" fontAlgn="base" hangingPunct="0">
        <a:spcBef>
          <a:spcPct val="20000"/>
        </a:spcBef>
        <a:spcAft>
          <a:spcPct val="0"/>
        </a:spcAft>
        <a:buClr>
          <a:schemeClr val="accent1"/>
        </a:buClr>
        <a:buSzPct val="75000"/>
        <a:buFont typeface="Wingdings" pitchFamily="2" charset="2"/>
        <a:buChar char="n"/>
        <a:defRPr>
          <a:solidFill>
            <a:schemeClr val="tx1"/>
          </a:solidFill>
          <a:latin typeface="+mn-lt"/>
        </a:defRPr>
      </a:lvl8pPr>
      <a:lvl9pPr marL="3886200" indent="-228600" algn="l" rtl="0" eaLnBrk="0" fontAlgn="base" hangingPunct="0">
        <a:spcBef>
          <a:spcPct val="20000"/>
        </a:spcBef>
        <a:spcAft>
          <a:spcPct val="0"/>
        </a:spcAft>
        <a:buClr>
          <a:schemeClr val="accent1"/>
        </a:buClr>
        <a:buSzPct val="75000"/>
        <a:buFont typeface="Wingdings" pitchFamily="2" charset="2"/>
        <a:buChar char="n"/>
        <a:defRPr>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p:nvSpPr>
        <p:spPr>
          <a:xfrm>
            <a:off x="7621200" y="6345416"/>
            <a:ext cx="1522800"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p:nvSpPr>
        <p:spPr>
          <a:xfrm>
            <a:off x="1619672" y="6345600"/>
            <a:ext cx="5904656"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0" y="6345416"/>
            <a:ext cx="1522800" cy="423664"/>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p:cNvSpPr>
            <a:spLocks noGrp="1"/>
          </p:cNvSpPr>
          <p:nvPr>
            <p:ph type="title"/>
          </p:nvPr>
        </p:nvSpPr>
        <p:spPr>
          <a:xfrm>
            <a:off x="1619672" y="140696"/>
            <a:ext cx="7067128" cy="1143000"/>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107504" y="6356350"/>
            <a:ext cx="1296144" cy="365125"/>
          </a:xfrm>
          <a:prstGeom prst="rect">
            <a:avLst/>
          </a:prstGeom>
        </p:spPr>
        <p:txBody>
          <a:bodyPr vert="horz" lIns="91440" tIns="45720" rIns="91440" bIns="45720" rtlCol="0" anchor="ctr"/>
          <a:lstStyle>
            <a:lvl1pPr algn="ctr">
              <a:defRPr sz="1200">
                <a:solidFill>
                  <a:schemeClr val="bg1"/>
                </a:solidFill>
              </a:defRPr>
            </a:lvl1pPr>
          </a:lstStyle>
          <a:p>
            <a:pPr>
              <a:defRPr/>
            </a:pPr>
            <a:fld id="{525D8C43-E3A2-46BD-8EB5-0251C74A3129}" type="datetime1">
              <a:rPr lang="fr-FR" smtClean="0"/>
              <a:pPr>
                <a:defRPr/>
              </a:pPr>
              <a:t>01/10/2020</a:t>
            </a:fld>
            <a:endParaRPr lang="fr-FR"/>
          </a:p>
        </p:txBody>
      </p:sp>
      <p:sp>
        <p:nvSpPr>
          <p:cNvPr id="5" name="Fußzeilenplatzhalter 4"/>
          <p:cNvSpPr>
            <a:spLocks noGrp="1"/>
          </p:cNvSpPr>
          <p:nvPr>
            <p:ph type="ftr" sz="quarter" idx="3"/>
          </p:nvPr>
        </p:nvSpPr>
        <p:spPr>
          <a:xfrm>
            <a:off x="1691680" y="6356350"/>
            <a:ext cx="5760640" cy="365125"/>
          </a:xfrm>
          <a:prstGeom prst="rect">
            <a:avLst/>
          </a:prstGeom>
        </p:spPr>
        <p:txBody>
          <a:bodyPr vert="horz" lIns="91440" tIns="45720" rIns="91440" bIns="45720" rtlCol="0" anchor="ctr"/>
          <a:lstStyle>
            <a:lvl1pPr algn="ctr">
              <a:defRPr sz="1200">
                <a:solidFill>
                  <a:schemeClr val="bg1"/>
                </a:solidFill>
              </a:defRPr>
            </a:lvl1pPr>
          </a:lstStyle>
          <a:p>
            <a:pPr>
              <a:defRPr/>
            </a:pPr>
            <a:r>
              <a:rPr lang="fr-FR"/>
              <a:t>Commission des comptes de la sécurité sociale - septembre 2004</a:t>
            </a:r>
          </a:p>
        </p:txBody>
      </p:sp>
      <p:sp>
        <p:nvSpPr>
          <p:cNvPr id="6" name="Foliennummernplatzhalter 5"/>
          <p:cNvSpPr>
            <a:spLocks noGrp="1"/>
          </p:cNvSpPr>
          <p:nvPr>
            <p:ph type="sldNum" sz="quarter" idx="4"/>
          </p:nvPr>
        </p:nvSpPr>
        <p:spPr>
          <a:xfrm>
            <a:off x="7740352" y="6356350"/>
            <a:ext cx="1296144" cy="365125"/>
          </a:xfrm>
          <a:prstGeom prst="rect">
            <a:avLst/>
          </a:prstGeom>
        </p:spPr>
        <p:txBody>
          <a:bodyPr vert="horz" lIns="91440" tIns="45720" rIns="91440" bIns="45720" rtlCol="0" anchor="ctr"/>
          <a:lstStyle>
            <a:lvl1pPr algn="ctr">
              <a:defRPr sz="1200">
                <a:solidFill>
                  <a:schemeClr val="bg1"/>
                </a:solidFill>
              </a:defRPr>
            </a:lvl1pPr>
          </a:lstStyle>
          <a:p>
            <a:pPr>
              <a:defRPr/>
            </a:pPr>
            <a:fld id="{2E335A73-8300-4E4F-88EB-A81060BC4C35}" type="slidenum">
              <a:rPr lang="fr-FR" smtClean="0"/>
              <a:pPr>
                <a:defRPr/>
              </a:pPr>
              <a:t>‹N°›</a:t>
            </a:fld>
            <a:endParaRPr lang="fr-FR"/>
          </a:p>
        </p:txBody>
      </p:sp>
      <p:sp>
        <p:nvSpPr>
          <p:cNvPr id="11" name="Rechteck 10"/>
          <p:cNvSpPr/>
          <p:nvPr/>
        </p:nvSpPr>
        <p:spPr>
          <a:xfrm>
            <a:off x="0" y="1412776"/>
            <a:ext cx="9144000" cy="120136"/>
          </a:xfrm>
          <a:prstGeom prst="rect">
            <a:avLst/>
          </a:prstGeom>
          <a:solidFill>
            <a:srgbClr val="013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tangle 11"/>
          <p:cNvSpPr/>
          <p:nvPr/>
        </p:nvSpPr>
        <p:spPr>
          <a:xfrm>
            <a:off x="179512" y="188640"/>
            <a:ext cx="1296144" cy="1152128"/>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Courier New" pitchFamily="49" charset="0"/>
        <a:buChar char="o"/>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_rels/slide1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3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403648" y="3212976"/>
            <a:ext cx="6645870" cy="1323439"/>
          </a:xfrm>
          <a:prstGeom prst="rect">
            <a:avLst/>
          </a:prstGeom>
          <a:noFill/>
          <a:ln w="57150">
            <a:noFill/>
            <a:miter lim="800000"/>
            <a:headEnd/>
            <a:tailEnd/>
          </a:ln>
        </p:spPr>
        <p:txBody>
          <a:bodyPr wrap="square">
            <a:spAutoFit/>
          </a:bodyPr>
          <a:lstStyle/>
          <a:p>
            <a:pPr>
              <a:defRPr/>
            </a:pPr>
            <a:r>
              <a:rPr kumimoji="0" lang="fr-FR" sz="4000" dirty="0">
                <a:solidFill>
                  <a:schemeClr val="tx2">
                    <a:lumMod val="75000"/>
                  </a:schemeClr>
                </a:solidFill>
              </a:rPr>
              <a:t>Réunion du 29 septembre 2020</a:t>
            </a:r>
          </a:p>
        </p:txBody>
      </p:sp>
      <p:sp>
        <p:nvSpPr>
          <p:cNvPr id="2" name="ZoneTexte 1"/>
          <p:cNvSpPr txBox="1"/>
          <p:nvPr/>
        </p:nvSpPr>
        <p:spPr>
          <a:xfrm>
            <a:off x="1540917" y="116632"/>
            <a:ext cx="7596336" cy="1323439"/>
          </a:xfrm>
          <a:prstGeom prst="rect">
            <a:avLst/>
          </a:prstGeom>
          <a:noFill/>
        </p:spPr>
        <p:txBody>
          <a:bodyPr wrap="square" rtlCol="0">
            <a:spAutoFit/>
          </a:bodyPr>
          <a:lstStyle/>
          <a:p>
            <a:r>
              <a:rPr lang="fr-FR" sz="4000" dirty="0"/>
              <a:t>Commission des comptes de la sécurité sociale</a:t>
            </a:r>
          </a:p>
        </p:txBody>
      </p:sp>
      <p:sp>
        <p:nvSpPr>
          <p:cNvPr id="5"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606525" y="404664"/>
            <a:ext cx="7437437" cy="461665"/>
          </a:xfrm>
          <a:prstGeom prst="rect">
            <a:avLst/>
          </a:prstGeom>
          <a:noFill/>
          <a:ln w="57150">
            <a:noFill/>
            <a:miter lim="800000"/>
            <a:headEnd/>
            <a:tailEnd/>
          </a:ln>
        </p:spPr>
        <p:txBody>
          <a:bodyPr>
            <a:spAutoFit/>
          </a:bodyPr>
          <a:lstStyle/>
          <a:p>
            <a:pPr>
              <a:defRPr/>
            </a:pPr>
            <a:r>
              <a:rPr kumimoji="0" lang="fr-FR" dirty="0">
                <a:latin typeface="+mj-lt"/>
              </a:rPr>
              <a:t>Les recettes des régimes de base et du FSV</a:t>
            </a: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10</a:t>
            </a:fld>
            <a:endParaRPr lang="fr-FR"/>
          </a:p>
        </p:txBody>
      </p:sp>
      <p:sp>
        <p:nvSpPr>
          <p:cNvPr id="2" name="Rectangle 1"/>
          <p:cNvSpPr/>
          <p:nvPr/>
        </p:nvSpPr>
        <p:spPr>
          <a:xfrm>
            <a:off x="5027511" y="1844823"/>
            <a:ext cx="4039913" cy="23598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l" fontAlgn="auto">
              <a:spcAft>
                <a:spcPts val="0"/>
              </a:spcAft>
              <a:buFont typeface="Arial" panose="020B0604020202020204" pitchFamily="34" charset="0"/>
              <a:buChar char="•"/>
            </a:pPr>
            <a:r>
              <a:rPr kumimoji="0" lang="fr-FR" sz="1600" b="1" dirty="0">
                <a:solidFill>
                  <a:schemeClr val="tx1"/>
                </a:solidFill>
                <a:ea typeface="MS Mincho" panose="02020609040205080304" pitchFamily="49" charset="-128"/>
                <a:cs typeface="Times New Roman" panose="02020603050405020304" pitchFamily="18" charset="0"/>
              </a:rPr>
              <a:t>En 2021</a:t>
            </a:r>
            <a:r>
              <a:rPr kumimoji="0" lang="fr-FR" sz="1600" dirty="0">
                <a:solidFill>
                  <a:schemeClr val="tx1"/>
                </a:solidFill>
                <a:ea typeface="MS Mincho" panose="02020609040205080304" pitchFamily="49" charset="-128"/>
                <a:cs typeface="Times New Roman" panose="02020603050405020304" pitchFamily="18" charset="0"/>
              </a:rPr>
              <a:t>, un net rebond attendu (+5,9%), avec la remontée de la masse salariale (+6,8%)</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Des cotisations sociales en forte progression (+9,3%), soutenues par les régularisations (travailleurs indépendants)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La CSG en nette augmentation (+7,8%)</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Une hausse soutenue des recettes fiscales (+4,7%)</a:t>
            </a:r>
          </a:p>
        </p:txBody>
      </p:sp>
      <p:sp>
        <p:nvSpPr>
          <p:cNvPr id="3" name="Rectangle 2"/>
          <p:cNvSpPr/>
          <p:nvPr/>
        </p:nvSpPr>
        <p:spPr>
          <a:xfrm>
            <a:off x="107504" y="4653135"/>
            <a:ext cx="8959920" cy="15121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l" fontAlgn="auto">
              <a:spcAft>
                <a:spcPts val="0"/>
              </a:spcAft>
              <a:buFont typeface="Arial" panose="020B0604020202020204" pitchFamily="34" charset="0"/>
              <a:buChar char="•"/>
            </a:pPr>
            <a:r>
              <a:rPr kumimoji="0" lang="fr-FR" sz="1600" b="1" dirty="0">
                <a:solidFill>
                  <a:schemeClr val="tx1"/>
                </a:solidFill>
                <a:ea typeface="MS Mincho" panose="02020609040205080304" pitchFamily="49" charset="-128"/>
                <a:cs typeface="Times New Roman" panose="02020603050405020304" pitchFamily="18" charset="0"/>
              </a:rPr>
              <a:t>En 2020</a:t>
            </a:r>
            <a:r>
              <a:rPr kumimoji="0" lang="fr-FR" sz="1600" dirty="0">
                <a:solidFill>
                  <a:schemeClr val="tx1"/>
                </a:solidFill>
                <a:ea typeface="MS Mincho" panose="02020609040205080304" pitchFamily="49" charset="-128"/>
                <a:cs typeface="Times New Roman" panose="02020603050405020304" pitchFamily="18" charset="0"/>
              </a:rPr>
              <a:t>, les recettes baisseraient très fortement (-4,2%), po</a:t>
            </a:r>
            <a:r>
              <a:rPr kumimoji="0" lang="fr-FR" sz="1600" dirty="0">
                <a:solidFill>
                  <a:prstClr val="black"/>
                </a:solidFill>
                <a:ea typeface="MS Mincho" panose="02020609040205080304" pitchFamily="49" charset="-128"/>
                <a:cs typeface="Times New Roman" panose="02020603050405020304" pitchFamily="18" charset="0"/>
              </a:rPr>
              <a:t>ur atteindre 486,8 Md€ (-21,2 Md€)</a:t>
            </a:r>
            <a:endParaRPr kumimoji="0" lang="fr-FR" sz="1600" dirty="0">
              <a:solidFill>
                <a:schemeClr val="tx1"/>
              </a:solidFill>
              <a:ea typeface="MS Mincho" panose="02020609040205080304" pitchFamily="49" charset="-128"/>
              <a:cs typeface="Times New Roman" panose="02020603050405020304" pitchFamily="18" charset="0"/>
            </a:endParaRP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cotisations diminueraient à un rythme proche (-7,6%) de la masse salariale privée (-7,9%)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recettes de CSG diminueraient de 5,5%, malgré la hausse de la CSG revenus de remplacement</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recettes d’impôts et taxes baisseraient plus modérément (-2,5%)</a:t>
            </a:r>
          </a:p>
          <a:p>
            <a:pPr marL="285750" lvl="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transferts augmenteraient fortement avec le versement </a:t>
            </a:r>
            <a:r>
              <a:rPr kumimoji="0" lang="fr-FR" sz="1600" dirty="0">
                <a:solidFill>
                  <a:prstClr val="black"/>
                </a:solidFill>
                <a:ea typeface="MS Mincho" panose="02020609040205080304" pitchFamily="49" charset="-128"/>
                <a:cs typeface="Times New Roman" panose="02020603050405020304" pitchFamily="18" charset="0"/>
              </a:rPr>
              <a:t>de la soulte IEG (5 Md€) </a:t>
            </a:r>
            <a:r>
              <a:rPr kumimoji="0" lang="fr-FR" sz="1600" dirty="0">
                <a:solidFill>
                  <a:schemeClr val="tx1"/>
                </a:solidFill>
                <a:ea typeface="MS Mincho" panose="02020609040205080304" pitchFamily="49" charset="-128"/>
                <a:cs typeface="Times New Roman" panose="02020603050405020304" pitchFamily="18" charset="0"/>
              </a:rPr>
              <a:t>par le FRR</a:t>
            </a:r>
          </a:p>
        </p:txBody>
      </p:sp>
      <p:pic>
        <p:nvPicPr>
          <p:cNvPr id="9" name="Image 8"/>
          <p:cNvPicPr/>
          <p:nvPr/>
        </p:nvPicPr>
        <p:blipFill>
          <a:blip r:embed="rId3">
            <a:extLst>
              <a:ext uri="{28A0092B-C50C-407E-A947-70E740481C1C}">
                <a14:useLocalDpi xmlns:a14="http://schemas.microsoft.com/office/drawing/2010/main" val="0"/>
              </a:ext>
            </a:extLst>
          </a:blip>
          <a:srcRect/>
          <a:stretch>
            <a:fillRect/>
          </a:stretch>
        </p:blipFill>
        <p:spPr bwMode="auto">
          <a:xfrm>
            <a:off x="107504" y="1628799"/>
            <a:ext cx="4824536" cy="2870303"/>
          </a:xfrm>
          <a:prstGeom prst="rect">
            <a:avLst/>
          </a:prstGeom>
          <a:noFill/>
          <a:ln>
            <a:noFill/>
          </a:ln>
        </p:spPr>
      </p:pic>
    </p:spTree>
    <p:extLst>
      <p:ext uri="{BB962C8B-B14F-4D97-AF65-F5344CB8AC3E}">
        <p14:creationId xmlns:p14="http://schemas.microsoft.com/office/powerpoint/2010/main" val="2026459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260648"/>
            <a:ext cx="7524328" cy="1008112"/>
          </a:xfrm>
        </p:spPr>
        <p:txBody>
          <a:bodyPr>
            <a:noAutofit/>
          </a:bodyPr>
          <a:lstStyle/>
          <a:p>
            <a:pPr algn="ctr"/>
            <a:r>
              <a:rPr lang="fr-FR" sz="2400" dirty="0">
                <a:ea typeface="+mn-ea"/>
                <a:cs typeface="+mn-cs"/>
              </a:rPr>
              <a:t>Les prestations des régimes de base et du FSV</a:t>
            </a:r>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11</a:t>
            </a:fld>
            <a:endParaRPr lang="fr-FR"/>
          </a:p>
        </p:txBody>
      </p:sp>
      <p:sp>
        <p:nvSpPr>
          <p:cNvPr id="10" name="Rectangle 9"/>
          <p:cNvSpPr/>
          <p:nvPr/>
        </p:nvSpPr>
        <p:spPr>
          <a:xfrm>
            <a:off x="539552" y="2924944"/>
            <a:ext cx="8142412" cy="33123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l">
              <a:buFont typeface="Arial"/>
              <a:buChar char="•"/>
            </a:pPr>
            <a:r>
              <a:rPr lang="fr-FR" sz="1800" b="1" dirty="0">
                <a:solidFill>
                  <a:schemeClr val="tx1"/>
                </a:solidFill>
              </a:rPr>
              <a:t>En 2020</a:t>
            </a:r>
            <a:r>
              <a:rPr lang="fr-FR" sz="1800" dirty="0">
                <a:solidFill>
                  <a:schemeClr val="tx1"/>
                </a:solidFill>
              </a:rPr>
              <a:t>:</a:t>
            </a:r>
          </a:p>
          <a:p>
            <a:pPr marL="800100" lvl="1" indent="-342900" algn="l">
              <a:buFont typeface="Courier New" panose="02070309020205020404" pitchFamily="49" charset="0"/>
              <a:buChar char="o"/>
            </a:pPr>
            <a:r>
              <a:rPr lang="fr-FR" sz="1800" dirty="0">
                <a:solidFill>
                  <a:schemeClr val="tx1"/>
                </a:solidFill>
              </a:rPr>
              <a:t>une nette progression des prestations légales (+3,7%), portée par les prestations maladie (+5,8%) avec les mesures exceptionnelles pour faire face à la crise sanitaire</a:t>
            </a:r>
          </a:p>
          <a:p>
            <a:pPr marL="800100" lvl="1" indent="-342900" algn="l">
              <a:buFont typeface="Courier New" panose="02070309020205020404" pitchFamily="49" charset="0"/>
              <a:buChar char="o"/>
            </a:pPr>
            <a:r>
              <a:rPr lang="fr-FR" sz="1800" dirty="0">
                <a:solidFill>
                  <a:schemeClr val="tx1"/>
                </a:solidFill>
              </a:rPr>
              <a:t>les prestations de retraite progressent plus rapidement (+2,4%) qu’en 2019 (+2,0%), sous l’effet d’une revalorisation annuelle plus importante (+0,7% en moyenne après + 0,3%)  </a:t>
            </a:r>
          </a:p>
          <a:p>
            <a:pPr marL="342900" indent="-342900" algn="l">
              <a:buFont typeface="Arial"/>
              <a:buChar char="•"/>
            </a:pPr>
            <a:r>
              <a:rPr lang="fr-FR" sz="1800" b="1" dirty="0">
                <a:solidFill>
                  <a:schemeClr val="tx1"/>
                </a:solidFill>
              </a:rPr>
              <a:t>En 2021</a:t>
            </a:r>
            <a:r>
              <a:rPr lang="fr-FR" sz="1800" dirty="0">
                <a:solidFill>
                  <a:schemeClr val="tx1"/>
                </a:solidFill>
              </a:rPr>
              <a:t>:</a:t>
            </a:r>
          </a:p>
          <a:p>
            <a:pPr marL="800100" lvl="1" indent="-342900" algn="l">
              <a:buFont typeface="Courier New" panose="02070309020205020404" pitchFamily="49" charset="0"/>
              <a:buChar char="o"/>
            </a:pPr>
            <a:r>
              <a:rPr lang="fr-FR" sz="1800" dirty="0">
                <a:solidFill>
                  <a:schemeClr val="tx1"/>
                </a:solidFill>
              </a:rPr>
              <a:t>avant mesures nouvelles du PLFSS (Ségur de la santé »), des dépenses tendancielles moins rapides (+2,4%), avec un ONDAM tendanciel à +1,4%.</a:t>
            </a:r>
          </a:p>
          <a:p>
            <a:pPr marL="800100" lvl="1" indent="-342900" algn="l">
              <a:buFont typeface="Courier New" panose="02070309020205020404" pitchFamily="49" charset="0"/>
              <a:buChar char="o"/>
            </a:pPr>
            <a:r>
              <a:rPr lang="fr-FR" sz="1800" dirty="0">
                <a:solidFill>
                  <a:schemeClr val="tx1"/>
                </a:solidFill>
              </a:rPr>
              <a:t>les prestations de retraite progresseraient de 2,1%, avec une hypothèse de revalorisation moindre qu’en 2020</a:t>
            </a:r>
          </a:p>
        </p:txBody>
      </p:sp>
      <p:pic>
        <p:nvPicPr>
          <p:cNvPr id="8" name="Image 7"/>
          <p:cNvPicPr/>
          <p:nvPr/>
        </p:nvPicPr>
        <p:blipFill>
          <a:blip r:embed="rId2">
            <a:extLst>
              <a:ext uri="{28A0092B-C50C-407E-A947-70E740481C1C}">
                <a14:useLocalDpi xmlns:a14="http://schemas.microsoft.com/office/drawing/2010/main" val="0"/>
              </a:ext>
            </a:extLst>
          </a:blip>
          <a:srcRect/>
          <a:stretch>
            <a:fillRect/>
          </a:stretch>
        </p:blipFill>
        <p:spPr bwMode="auto">
          <a:xfrm>
            <a:off x="974354" y="1556792"/>
            <a:ext cx="7272808" cy="1296143"/>
          </a:xfrm>
          <a:prstGeom prst="rect">
            <a:avLst/>
          </a:prstGeom>
          <a:noFill/>
          <a:ln>
            <a:noFill/>
          </a:ln>
        </p:spPr>
      </p:pic>
    </p:spTree>
    <p:extLst>
      <p:ext uri="{BB962C8B-B14F-4D97-AF65-F5344CB8AC3E}">
        <p14:creationId xmlns:p14="http://schemas.microsoft.com/office/powerpoint/2010/main" val="758016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618943" y="404664"/>
            <a:ext cx="7492179" cy="584775"/>
          </a:xfrm>
          <a:prstGeom prst="rect">
            <a:avLst/>
          </a:prstGeom>
          <a:noFill/>
          <a:ln w="57150">
            <a:noFill/>
            <a:miter lim="800000"/>
            <a:headEnd/>
            <a:tailEnd/>
          </a:ln>
        </p:spPr>
        <p:txBody>
          <a:bodyPr wrap="square">
            <a:spAutoFit/>
          </a:bodyPr>
          <a:lstStyle/>
          <a:p>
            <a:pPr>
              <a:defRPr/>
            </a:pPr>
            <a:r>
              <a:rPr kumimoji="0" lang="fr-FR" sz="3200" dirty="0">
                <a:latin typeface="+mj-lt"/>
              </a:rPr>
              <a:t>Les prestations dans le champ de l’ONDAM</a:t>
            </a: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12</a:t>
            </a:fld>
            <a:endParaRPr lang="fr-FR" dirty="0"/>
          </a:p>
        </p:txBody>
      </p:sp>
      <p:graphicFrame>
        <p:nvGraphicFramePr>
          <p:cNvPr id="9" name="Graphique 8"/>
          <p:cNvGraphicFramePr/>
          <p:nvPr>
            <p:extLst>
              <p:ext uri="{D42A27DB-BD31-4B8C-83A1-F6EECF244321}">
                <p14:modId xmlns:p14="http://schemas.microsoft.com/office/powerpoint/2010/main" val="85730461"/>
              </p:ext>
            </p:extLst>
          </p:nvPr>
        </p:nvGraphicFramePr>
        <p:xfrm>
          <a:off x="395536" y="2204864"/>
          <a:ext cx="4104456" cy="345638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4644008" y="1772816"/>
            <a:ext cx="4392489" cy="44280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400" b="1" dirty="0">
                <a:solidFill>
                  <a:schemeClr val="tx1"/>
                </a:solidFill>
              </a:rPr>
              <a:t>En 2019</a:t>
            </a:r>
            <a:r>
              <a:rPr kumimoji="0" lang="fr-FR" sz="1400" dirty="0">
                <a:solidFill>
                  <a:schemeClr val="tx1"/>
                </a:solidFill>
              </a:rPr>
              <a:t>, un ONDAM en progression de </a:t>
            </a:r>
            <a:r>
              <a:rPr kumimoji="0" lang="fr-FR" sz="1400" b="1" dirty="0">
                <a:solidFill>
                  <a:schemeClr val="tx1"/>
                </a:solidFill>
              </a:rPr>
              <a:t>2,6%</a:t>
            </a:r>
            <a:r>
              <a:rPr kumimoji="0" lang="fr-FR" sz="1400" dirty="0">
                <a:solidFill>
                  <a:schemeClr val="tx1"/>
                </a:solidFill>
              </a:rPr>
              <a:t> (200,2 Md€)</a:t>
            </a:r>
          </a:p>
          <a:p>
            <a:pPr algn="l" fontAlgn="auto">
              <a:spcAft>
                <a:spcPts val="0"/>
              </a:spcAft>
            </a:pPr>
            <a:r>
              <a:rPr kumimoji="0" lang="fr-FR" sz="1400" b="1" dirty="0">
                <a:solidFill>
                  <a:schemeClr val="tx1"/>
                </a:solidFill>
              </a:rPr>
              <a:t>En 2020</a:t>
            </a:r>
            <a:r>
              <a:rPr kumimoji="0" lang="fr-FR" sz="1400" dirty="0">
                <a:solidFill>
                  <a:schemeClr val="tx1"/>
                </a:solidFill>
              </a:rPr>
              <a:t>, avec la crise sanitaire, hors mesures nouvelles de PLFSS pour 2021: </a:t>
            </a:r>
          </a:p>
          <a:p>
            <a:pPr marL="285750" indent="-285750" algn="l" fontAlgn="auto">
              <a:spcAft>
                <a:spcPts val="0"/>
              </a:spcAft>
              <a:buFont typeface="Courier New" panose="02070309020205020404" pitchFamily="49" charset="0"/>
              <a:buChar char="o"/>
            </a:pPr>
            <a:r>
              <a:rPr kumimoji="0" lang="fr-FR" sz="1400" dirty="0">
                <a:solidFill>
                  <a:schemeClr val="tx1"/>
                </a:solidFill>
              </a:rPr>
              <a:t>un ONDAM qui augmenterait de </a:t>
            </a:r>
            <a:r>
              <a:rPr kumimoji="0" lang="fr-FR" sz="1400" b="1" dirty="0">
                <a:solidFill>
                  <a:schemeClr val="tx1"/>
                </a:solidFill>
              </a:rPr>
              <a:t>+7,6% </a:t>
            </a:r>
            <a:r>
              <a:rPr kumimoji="0" lang="fr-FR" sz="1400" dirty="0">
                <a:solidFill>
                  <a:schemeClr val="tx1"/>
                </a:solidFill>
              </a:rPr>
              <a:t>et serait porté à 215,7 Md€</a:t>
            </a:r>
          </a:p>
          <a:p>
            <a:pPr marL="285750" indent="-285750" algn="l" fontAlgn="auto">
              <a:spcAft>
                <a:spcPts val="0"/>
              </a:spcAft>
              <a:buFont typeface="Courier New" panose="02070309020205020404" pitchFamily="49" charset="0"/>
              <a:buChar char="o"/>
            </a:pPr>
            <a:r>
              <a:rPr kumimoji="0" lang="fr-FR" sz="1400" dirty="0">
                <a:solidFill>
                  <a:schemeClr val="tx1"/>
                </a:solidFill>
              </a:rPr>
              <a:t>Après 15 Md€ de mesures exceptionnelles pour faire face à la crise et 4,5 Md€ de chute des remboursements (confinement)</a:t>
            </a:r>
          </a:p>
          <a:p>
            <a:pPr marL="285750" indent="-285750" algn="l" fontAlgn="auto">
              <a:spcAft>
                <a:spcPts val="0"/>
              </a:spcAft>
              <a:buFont typeface="Courier New" panose="02070309020205020404" pitchFamily="49" charset="0"/>
              <a:buChar char="o"/>
            </a:pPr>
            <a:r>
              <a:rPr kumimoji="0" lang="fr-FR" sz="1400" dirty="0">
                <a:solidFill>
                  <a:schemeClr val="tx1"/>
                </a:solidFill>
              </a:rPr>
              <a:t>Soit +2,2 Md€ par rapport à la CCSS de juin dernier</a:t>
            </a:r>
          </a:p>
          <a:p>
            <a:pPr algn="l" fontAlgn="auto">
              <a:spcAft>
                <a:spcPts val="0"/>
              </a:spcAft>
            </a:pPr>
            <a:r>
              <a:rPr kumimoji="0" lang="fr-FR" sz="1400" b="1" dirty="0">
                <a:solidFill>
                  <a:schemeClr val="tx1"/>
                </a:solidFill>
              </a:rPr>
              <a:t>En 2021</a:t>
            </a:r>
            <a:r>
              <a:rPr kumimoji="0" lang="fr-FR" sz="1400" dirty="0">
                <a:solidFill>
                  <a:schemeClr val="tx1"/>
                </a:solidFill>
              </a:rPr>
              <a:t>, une progression tendancielle de </a:t>
            </a:r>
            <a:r>
              <a:rPr kumimoji="0" lang="fr-FR" sz="1400" b="1" dirty="0">
                <a:solidFill>
                  <a:schemeClr val="tx1"/>
                </a:solidFill>
              </a:rPr>
              <a:t>+1,4%</a:t>
            </a:r>
          </a:p>
          <a:p>
            <a:pPr marL="285750" indent="-285750" algn="l" fontAlgn="auto">
              <a:spcAft>
                <a:spcPts val="0"/>
              </a:spcAft>
              <a:buFont typeface="Courier New" panose="02070309020205020404" pitchFamily="49" charset="0"/>
              <a:buChar char="o"/>
            </a:pPr>
            <a:r>
              <a:rPr kumimoji="0" lang="fr-FR" sz="1400" b="1" dirty="0">
                <a:solidFill>
                  <a:schemeClr val="tx1"/>
                </a:solidFill>
              </a:rPr>
              <a:t>avant mesures nouvelles du PLFSS 2021 </a:t>
            </a:r>
            <a:r>
              <a:rPr kumimoji="0" lang="fr-FR" sz="1400" dirty="0">
                <a:solidFill>
                  <a:schemeClr val="tx1"/>
                </a:solidFill>
              </a:rPr>
              <a:t>(« Ségur de la santé », nouvelle branche autonomie)</a:t>
            </a:r>
          </a:p>
          <a:p>
            <a:pPr marL="285750" indent="-285750" algn="l" fontAlgn="auto">
              <a:spcAft>
                <a:spcPts val="0"/>
              </a:spcAft>
              <a:buFont typeface="Courier New" panose="02070309020205020404" pitchFamily="49" charset="0"/>
              <a:buChar char="o"/>
            </a:pPr>
            <a:r>
              <a:rPr kumimoji="0" lang="fr-FR" sz="1400" dirty="0">
                <a:solidFill>
                  <a:schemeClr val="tx1"/>
                </a:solidFill>
              </a:rPr>
              <a:t>Une hypothèse de retour à la normale de l’activité des offreurs de soins, conduisant à une progression spontanée hors </a:t>
            </a:r>
            <a:r>
              <a:rPr kumimoji="0" lang="fr-FR" sz="1400" dirty="0" err="1">
                <a:solidFill>
                  <a:schemeClr val="tx1"/>
                </a:solidFill>
              </a:rPr>
              <a:t>Covid</a:t>
            </a:r>
            <a:r>
              <a:rPr kumimoji="0" lang="fr-FR" sz="1400" dirty="0">
                <a:solidFill>
                  <a:schemeClr val="tx1"/>
                </a:solidFill>
              </a:rPr>
              <a:t> de +4,2%</a:t>
            </a:r>
          </a:p>
          <a:p>
            <a:pPr marL="285750" indent="-285750" algn="l" fontAlgn="auto">
              <a:spcAft>
                <a:spcPts val="0"/>
              </a:spcAft>
              <a:buFont typeface="Courier New" panose="02070309020205020404" pitchFamily="49" charset="0"/>
              <a:buChar char="o"/>
            </a:pPr>
            <a:r>
              <a:rPr kumimoji="0" lang="fr-FR" sz="1400" dirty="0">
                <a:solidFill>
                  <a:schemeClr val="tx1"/>
                </a:solidFill>
              </a:rPr>
              <a:t>Une provision de 4,3 Md€ pour dépenses exceptionnelles liées à la crise sanitaire (tests, masques, campagne de vaccination)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692696"/>
            <a:ext cx="7596336" cy="504056"/>
          </a:xfrm>
        </p:spPr>
        <p:txBody>
          <a:bodyPr>
            <a:normAutofit fontScale="90000"/>
          </a:bodyPr>
          <a:lstStyle/>
          <a:p>
            <a:r>
              <a:rPr lang="fr-FR" sz="2600" dirty="0"/>
              <a:t>En 2020, une révision en hausse des mesures exceptionnelles dans le champ de l’ONDAM</a:t>
            </a:r>
            <a:br>
              <a:rPr lang="fr-FR" sz="2600" dirty="0"/>
            </a:br>
            <a:endParaRPr lang="fr-FR" sz="2600" dirty="0"/>
          </a:p>
        </p:txBody>
      </p:sp>
      <p:sp>
        <p:nvSpPr>
          <p:cNvPr id="3" name="Espace réservé du contenu 2"/>
          <p:cNvSpPr>
            <a:spLocks noGrp="1"/>
          </p:cNvSpPr>
          <p:nvPr>
            <p:ph idx="1"/>
          </p:nvPr>
        </p:nvSpPr>
        <p:spPr>
          <a:xfrm>
            <a:off x="251520" y="1628800"/>
            <a:ext cx="8712968" cy="4608512"/>
          </a:xfrm>
        </p:spPr>
        <p:txBody>
          <a:bodyPr>
            <a:noAutofit/>
          </a:bodyPr>
          <a:lstStyle/>
          <a:p>
            <a:pPr algn="just"/>
            <a:endParaRPr lang="fr-FR" sz="2400" dirty="0"/>
          </a:p>
          <a:p>
            <a:pPr lvl="1" algn="just"/>
            <a:endParaRPr lang="fr-FR" sz="2000" dirty="0"/>
          </a:p>
          <a:p>
            <a:pPr algn="just"/>
            <a:endParaRPr lang="fr-FR" sz="2800" dirty="0"/>
          </a:p>
          <a:p>
            <a:pPr lvl="1" algn="just"/>
            <a:endParaRPr lang="fr-FR" sz="2000" dirty="0"/>
          </a:p>
        </p:txBody>
      </p:sp>
      <p:sp>
        <p:nvSpPr>
          <p:cNvPr id="6" name="Datumsplatzhalter 4"/>
          <p:cNvSpPr>
            <a:spLocks noGrp="1"/>
          </p:cNvSpPr>
          <p:nvPr>
            <p:ph type="dt" sz="half" idx="10"/>
          </p:nvPr>
        </p:nvSpPr>
        <p:spPr>
          <a:xfrm>
            <a:off x="107504" y="6376243"/>
            <a:ext cx="1296144" cy="365125"/>
          </a:xfr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25D8C43-E3A2-46BD-8EB5-0251C74A3129}" type="datetime1">
              <a:rPr kumimoji="1" lang="fr-FR"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01/10/2020</a:t>
            </a:fld>
            <a:endParaRPr kumimoji="1" lang="fr-FR"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7503AC20-84B4-4452-888C-0676E740E86B}" type="slidenum">
              <a:rPr kumimoji="1" lang="fr-FR" sz="1200" b="0" i="0" u="none" strike="noStrike" kern="1200" cap="none" spc="0" normalizeH="0" baseline="0" noProof="0">
                <a:ln>
                  <a:noFill/>
                </a:ln>
                <a:solidFill>
                  <a:prstClr val="white"/>
                </a:solidFill>
                <a:effectLst/>
                <a:uLnTx/>
                <a:uFillTx/>
                <a:latin typeface="Tahom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13</a:t>
            </a:fld>
            <a:endParaRPr kumimoji="1" lang="fr-FR" sz="1200" b="0" i="0" u="none" strike="noStrike" kern="1200" cap="none" spc="0" normalizeH="0" baseline="0" noProof="0">
              <a:ln>
                <a:noFill/>
              </a:ln>
              <a:solidFill>
                <a:prstClr val="white"/>
              </a:solidFill>
              <a:effectLst/>
              <a:uLnTx/>
              <a:uFillTx/>
              <a:latin typeface="Tahoma" pitchFamily="34" charset="0"/>
              <a:ea typeface="+mn-ea"/>
              <a:cs typeface="+mn-cs"/>
            </a:endParaRPr>
          </a:p>
        </p:txBody>
      </p:sp>
      <p:sp>
        <p:nvSpPr>
          <p:cNvPr id="4" name="Rectangle 3"/>
          <p:cNvSpPr/>
          <p:nvPr/>
        </p:nvSpPr>
        <p:spPr>
          <a:xfrm>
            <a:off x="143508" y="1625460"/>
            <a:ext cx="4392488" cy="363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fr-FR" sz="1800" b="0" i="0" u="none" strike="noStrike" kern="1200" cap="none" spc="0" normalizeH="0" baseline="0" noProof="0" dirty="0">
                <a:ln>
                  <a:noFill/>
                </a:ln>
                <a:solidFill>
                  <a:prstClr val="black"/>
                </a:solidFill>
                <a:effectLst/>
                <a:uLnTx/>
                <a:uFillTx/>
                <a:latin typeface="Calibri"/>
                <a:ea typeface="+mn-ea"/>
                <a:cs typeface="+mn-cs"/>
              </a:rPr>
              <a:t>Les écarts par rapport à la CCSS de juin 2020</a:t>
            </a:r>
          </a:p>
        </p:txBody>
      </p:sp>
      <p:sp>
        <p:nvSpPr>
          <p:cNvPr id="5" name="Rectangle 4"/>
          <p:cNvSpPr/>
          <p:nvPr/>
        </p:nvSpPr>
        <p:spPr>
          <a:xfrm>
            <a:off x="4733084" y="2708921"/>
            <a:ext cx="4231404" cy="26642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fr-FR" sz="1600" i="0" strike="noStrike" kern="1200" cap="none" spc="0" normalizeH="0" baseline="0" noProof="0" dirty="0">
                <a:ln>
                  <a:noFill/>
                </a:ln>
                <a:solidFill>
                  <a:prstClr val="black"/>
                </a:solidFill>
                <a:effectLst/>
                <a:uLnTx/>
                <a:uFillTx/>
                <a:latin typeface="Calibri"/>
              </a:rPr>
              <a:t>15 Md€</a:t>
            </a:r>
            <a:r>
              <a:rPr kumimoji="1" lang="fr-FR" sz="1600" i="0" strike="noStrike" kern="1200" cap="none" spc="0" normalizeH="0" noProof="0" dirty="0">
                <a:ln>
                  <a:noFill/>
                </a:ln>
                <a:solidFill>
                  <a:prstClr val="black"/>
                </a:solidFill>
                <a:effectLst/>
                <a:uLnTx/>
                <a:uFillTx/>
                <a:latin typeface="Calibri"/>
              </a:rPr>
              <a:t> de</a:t>
            </a:r>
            <a:r>
              <a:rPr kumimoji="1" lang="fr-FR" sz="1600" i="0" strike="noStrike" kern="1200" cap="none" spc="0" normalizeH="0" baseline="0" noProof="0" dirty="0">
                <a:ln>
                  <a:noFill/>
                </a:ln>
                <a:solidFill>
                  <a:prstClr val="black"/>
                </a:solidFill>
                <a:effectLst/>
                <a:uLnTx/>
                <a:uFillTx/>
                <a:latin typeface="Calibri"/>
              </a:rPr>
              <a:t> mesures exceptionnelles</a:t>
            </a:r>
            <a:r>
              <a:rPr kumimoji="1" lang="fr-FR" sz="1600" i="0" strike="noStrike" kern="1200" cap="none" spc="0" normalizeH="0" noProof="0" dirty="0">
                <a:ln>
                  <a:noFill/>
                </a:ln>
                <a:solidFill>
                  <a:prstClr val="black"/>
                </a:solidFill>
                <a:effectLst/>
                <a:uLnTx/>
                <a:uFillTx/>
                <a:latin typeface="Calibri"/>
              </a:rPr>
              <a:t> (coût brut, h</a:t>
            </a:r>
            <a:r>
              <a:rPr kumimoji="1" lang="fr-FR" sz="1600" i="0" strike="noStrike" kern="1200" cap="none" spc="0" normalizeH="0" baseline="0" noProof="0" dirty="0">
                <a:ln>
                  <a:noFill/>
                </a:ln>
                <a:solidFill>
                  <a:prstClr val="black"/>
                </a:solidFill>
                <a:effectLst/>
                <a:uLnTx/>
                <a:uFillTx/>
                <a:latin typeface="Calibri"/>
              </a:rPr>
              <a:t>ors mesures nouvelles de PLFSS 2021 comme le « Ségur de la Santé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fr-FR" sz="1600" i="0" strike="noStrike" kern="1200" cap="none" spc="0" normalizeH="0" baseline="0" noProof="0" dirty="0">
                <a:ln>
                  <a:noFill/>
                </a:ln>
                <a:solidFill>
                  <a:prstClr val="black"/>
                </a:solidFill>
                <a:effectLst/>
                <a:uLnTx/>
                <a:uFillTx/>
                <a:latin typeface="Calibri"/>
              </a:rPr>
              <a:t>Santé publique France: +0,3 Md€ (4,8 Md€)</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fr-FR" sz="1600" dirty="0">
                <a:solidFill>
                  <a:prstClr val="black"/>
                </a:solidFill>
                <a:latin typeface="Calibri"/>
              </a:rPr>
              <a:t>Etablissements de santé et médico-sociaux +0,3 Md€</a:t>
            </a:r>
            <a:r>
              <a:rPr kumimoji="1" lang="fr-FR" sz="1600" i="0" strike="noStrike" kern="1200" cap="none" spc="0" normalizeH="0" baseline="0" noProof="0" dirty="0">
                <a:ln>
                  <a:noFill/>
                </a:ln>
                <a:solidFill>
                  <a:prstClr val="black"/>
                </a:solidFill>
                <a:effectLst/>
                <a:uLnTx/>
                <a:uFillTx/>
                <a:latin typeface="Calibri"/>
              </a:rPr>
              <a:t> (4,2 Md€):</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fr-FR" sz="1600" dirty="0">
                <a:solidFill>
                  <a:prstClr val="black"/>
                </a:solidFill>
                <a:latin typeface="Calibri"/>
              </a:rPr>
              <a:t>Soins de ville, dépenses exceptionnelles : +0,5 Md€ (5,5 Md€)</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fr-FR" sz="1600" i="0" strike="noStrike" kern="1200" cap="none" spc="0" normalizeH="0" baseline="0" noProof="0" dirty="0">
                <a:ln>
                  <a:noFill/>
                </a:ln>
                <a:solidFill>
                  <a:prstClr val="black"/>
                </a:solidFill>
                <a:effectLst/>
                <a:uLnTx/>
                <a:uFillTx/>
                <a:latin typeface="Calibri"/>
              </a:rPr>
              <a:t>Soins de ville,</a:t>
            </a:r>
            <a:r>
              <a:rPr kumimoji="1" lang="fr-FR" sz="1600" i="0" strike="noStrike" kern="1200" cap="none" spc="0" normalizeH="0" noProof="0" dirty="0">
                <a:ln>
                  <a:noFill/>
                </a:ln>
                <a:solidFill>
                  <a:prstClr val="black"/>
                </a:solidFill>
                <a:effectLst/>
                <a:uLnTx/>
                <a:uFillTx/>
                <a:latin typeface="Calibri"/>
              </a:rPr>
              <a:t> sous-activité: -0,9 Md€ </a:t>
            </a:r>
          </a:p>
          <a:p>
            <a:pPr marR="0" lvl="0" algn="l" defTabSz="914400" rtl="0" eaLnBrk="1" fontAlgn="base" latinLnBrk="0" hangingPunct="1">
              <a:lnSpc>
                <a:spcPct val="100000"/>
              </a:lnSpc>
              <a:spcBef>
                <a:spcPct val="0"/>
              </a:spcBef>
              <a:spcAft>
                <a:spcPct val="0"/>
              </a:spcAft>
              <a:buClrTx/>
              <a:buSzTx/>
              <a:tabLst/>
              <a:defRPr/>
            </a:pPr>
            <a:r>
              <a:rPr lang="fr-FR" sz="1600" noProof="0" dirty="0">
                <a:solidFill>
                  <a:prstClr val="black"/>
                </a:solidFill>
                <a:latin typeface="Calibri"/>
              </a:rPr>
              <a:t>      </a:t>
            </a:r>
            <a:r>
              <a:rPr kumimoji="1" lang="fr-FR" sz="1600" i="0" strike="noStrike" kern="1200" cap="none" spc="0" normalizeH="0" noProof="0" dirty="0">
                <a:ln>
                  <a:noFill/>
                </a:ln>
                <a:solidFill>
                  <a:prstClr val="black"/>
                </a:solidFill>
                <a:effectLst/>
                <a:uLnTx/>
                <a:uFillTx/>
                <a:latin typeface="Calibri"/>
              </a:rPr>
              <a:t>(-4,5 Md€)</a:t>
            </a:r>
            <a:endParaRPr kumimoji="1" lang="fr-FR" sz="1600" i="0" strike="noStrike" kern="1200" cap="none" spc="0" normalizeH="0" baseline="0" noProof="0" dirty="0">
              <a:ln>
                <a:noFill/>
              </a:ln>
              <a:solidFill>
                <a:prstClr val="black"/>
              </a:solidFill>
              <a:effectLst/>
              <a:uLnTx/>
              <a:uFillTx/>
              <a:latin typeface="Calibri"/>
            </a:endParaRPr>
          </a:p>
        </p:txBody>
      </p:sp>
      <p:pic>
        <p:nvPicPr>
          <p:cNvPr id="9" name="Image 8"/>
          <p:cNvPicPr/>
          <p:nvPr/>
        </p:nvPicPr>
        <p:blipFill>
          <a:blip r:embed="rId2">
            <a:extLst>
              <a:ext uri="{28A0092B-C50C-407E-A947-70E740481C1C}">
                <a14:useLocalDpi xmlns:a14="http://schemas.microsoft.com/office/drawing/2010/main" val="0"/>
              </a:ext>
            </a:extLst>
          </a:blip>
          <a:srcRect/>
          <a:stretch>
            <a:fillRect/>
          </a:stretch>
        </p:blipFill>
        <p:spPr bwMode="auto">
          <a:xfrm>
            <a:off x="143509" y="2127772"/>
            <a:ext cx="4068452" cy="3749500"/>
          </a:xfrm>
          <a:prstGeom prst="rect">
            <a:avLst/>
          </a:prstGeom>
          <a:noFill/>
          <a:ln>
            <a:noFill/>
          </a:ln>
        </p:spPr>
      </p:pic>
    </p:spTree>
    <p:extLst>
      <p:ext uri="{BB962C8B-B14F-4D97-AF65-F5344CB8AC3E}">
        <p14:creationId xmlns:p14="http://schemas.microsoft.com/office/powerpoint/2010/main" val="3573565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188640"/>
            <a:ext cx="7588818" cy="1080120"/>
          </a:xfrm>
        </p:spPr>
        <p:txBody>
          <a:bodyPr>
            <a:normAutofit/>
          </a:bodyPr>
          <a:lstStyle/>
          <a:p>
            <a:r>
              <a:rPr lang="fr-FR" sz="3200" dirty="0"/>
              <a:t>Les prestations de retraite</a:t>
            </a:r>
            <a:endParaRPr lang="fr-FR" sz="3200" dirty="0">
              <a:solidFill>
                <a:srgbClr val="FF0000"/>
              </a:solidFill>
            </a:endParaRPr>
          </a:p>
        </p:txBody>
      </p:sp>
      <p:sp>
        <p:nvSpPr>
          <p:cNvPr id="3" name="Espace réservé du contenu 2"/>
          <p:cNvSpPr>
            <a:spLocks noGrp="1"/>
          </p:cNvSpPr>
          <p:nvPr>
            <p:ph idx="1"/>
          </p:nvPr>
        </p:nvSpPr>
        <p:spPr>
          <a:xfrm>
            <a:off x="179512" y="2276872"/>
            <a:ext cx="8784976" cy="3096344"/>
          </a:xfrm>
        </p:spPr>
        <p:txBody>
          <a:bodyPr>
            <a:normAutofit fontScale="92500" lnSpcReduction="20000"/>
          </a:bodyPr>
          <a:lstStyle/>
          <a:p>
            <a:r>
              <a:rPr lang="fr-FR" sz="1900" b="1" dirty="0"/>
              <a:t>En 2019,</a:t>
            </a:r>
            <a:r>
              <a:rPr lang="fr-FR" sz="1900" dirty="0"/>
              <a:t> les pensions servies par les régimes de base se sont élevées à 236,8 Md€, en progression de 2,0%, après +2,5%. Ce ralentissement s’explique d’abord par une revalorisation limitée à 0,3% par la LFSS. Les départs en retraite ne sont plus que faiblement freinés par le décalage de l’âge légal. </a:t>
            </a:r>
          </a:p>
          <a:p>
            <a:endParaRPr lang="fr-FR" sz="1900" dirty="0"/>
          </a:p>
          <a:p>
            <a:r>
              <a:rPr lang="fr-FR" sz="1900" b="1" dirty="0"/>
              <a:t>En 2020</a:t>
            </a:r>
            <a:r>
              <a:rPr lang="fr-FR" sz="1900" dirty="0"/>
              <a:t>, elles atteindraient 242,6 Md€ (+2,4%). La revalorisation moyenne serait de +0,7% sur l’ensemble des régimes de base, résultat d’augmentations différenciées selon le niveau des retraites (+1% en-deçà de 2 000€, +0,3% au-delà ).</a:t>
            </a:r>
          </a:p>
          <a:p>
            <a:endParaRPr lang="fr-FR" sz="1900" dirty="0"/>
          </a:p>
          <a:p>
            <a:r>
              <a:rPr lang="fr-FR" sz="1900" b="1" dirty="0"/>
              <a:t>En 2021, </a:t>
            </a:r>
            <a:r>
              <a:rPr lang="fr-FR" sz="1900" dirty="0"/>
              <a:t>avant mesures nouvelles décidées en LFSS pour 2020, les dépenses de pensions des régimes de base progresseraient de 2,1%, sous l’effet d’une revalorisation qui traduirait la faible inflation (+0,4%). </a:t>
            </a:r>
          </a:p>
          <a:p>
            <a:endParaRPr lang="fr-FR" dirty="0"/>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14</a:t>
            </a:fld>
            <a:endParaRPr lang="fr-FR"/>
          </a:p>
        </p:txBody>
      </p:sp>
    </p:spTree>
    <p:extLst>
      <p:ext uri="{BB962C8B-B14F-4D97-AF65-F5344CB8AC3E}">
        <p14:creationId xmlns:p14="http://schemas.microsoft.com/office/powerpoint/2010/main" val="2160663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88640"/>
            <a:ext cx="7067128" cy="1105098"/>
          </a:xfrm>
        </p:spPr>
        <p:txBody>
          <a:bodyPr>
            <a:normAutofit/>
          </a:bodyPr>
          <a:lstStyle/>
          <a:p>
            <a:r>
              <a:rPr lang="fr-FR" sz="3200" dirty="0"/>
              <a:t>Les prestations familiales</a:t>
            </a:r>
          </a:p>
        </p:txBody>
      </p:sp>
      <p:sp>
        <p:nvSpPr>
          <p:cNvPr id="3" name="Espace réservé du contenu 2"/>
          <p:cNvSpPr>
            <a:spLocks noGrp="1"/>
          </p:cNvSpPr>
          <p:nvPr>
            <p:ph idx="1"/>
          </p:nvPr>
        </p:nvSpPr>
        <p:spPr>
          <a:xfrm>
            <a:off x="107504" y="2060848"/>
            <a:ext cx="8928992" cy="4104456"/>
          </a:xfrm>
        </p:spPr>
        <p:txBody>
          <a:bodyPr>
            <a:noAutofit/>
          </a:bodyPr>
          <a:lstStyle/>
          <a:p>
            <a:r>
              <a:rPr lang="fr-FR" sz="1800" b="1" dirty="0"/>
              <a:t>En 2019</a:t>
            </a:r>
            <a:r>
              <a:rPr lang="fr-FR" sz="1800" dirty="0"/>
              <a:t>, les prestations légales des régimes de base ont baissé de 0,7% (31,1 Md€), avec le ralentissement des prestations d’entretien, du fait d’une revalorisation annuelle limitée à 0,3% en LFSS, et de la baisse des dépenses de prestations d’accueil du jeune enfant et celles liées au congé parental (</a:t>
            </a:r>
            <a:r>
              <a:rPr lang="fr-FR" sz="1800" dirty="0" err="1"/>
              <a:t>Prepare</a:t>
            </a:r>
            <a:r>
              <a:rPr lang="fr-FR" sz="1800" dirty="0"/>
              <a:t>).</a:t>
            </a:r>
          </a:p>
          <a:p>
            <a:r>
              <a:rPr lang="fr-FR" sz="1800" b="1" dirty="0"/>
              <a:t>En 2020, </a:t>
            </a:r>
            <a:r>
              <a:rPr lang="fr-FR" sz="1800" dirty="0"/>
              <a:t>les prestations légales des régimes de base progresseraient de 0,4%. Les prestations d’entretien rebondiraient du fait d’une revalorisation exceptionnelle de 100€ de l’allocation de rentrée scolaire. En sens inverse, les dépenses liées à la petite enfance diminuerait nettement avec la forte baisse du recours aux modes de garde payants pendant le confinement.</a:t>
            </a:r>
          </a:p>
          <a:p>
            <a:pPr marL="400050"/>
            <a:r>
              <a:rPr lang="fr-FR" sz="1800" b="1" dirty="0"/>
              <a:t>En 2021</a:t>
            </a:r>
            <a:r>
              <a:rPr lang="fr-FR" sz="1800" dirty="0"/>
              <a:t>, les prestations légales des régimes de base diminueraient de 1% avant mesures nouvelles, avec la disparition de l’effet de la prime exceptionnelle de rentrée scolaire et la faible revalorisation de la BMAF (+0,1%) du fait d’une faible inflation. </a:t>
            </a:r>
          </a:p>
        </p:txBody>
      </p:sp>
      <p:sp>
        <p:nvSpPr>
          <p:cNvPr id="5" name="Espace réservé du numéro de diapositive 4"/>
          <p:cNvSpPr>
            <a:spLocks noGrp="1"/>
          </p:cNvSpPr>
          <p:nvPr>
            <p:ph type="sldNum" sz="quarter" idx="12"/>
          </p:nvPr>
        </p:nvSpPr>
        <p:spPr/>
        <p:txBody>
          <a:bodyPr/>
          <a:lstStyle/>
          <a:p>
            <a:pPr>
              <a:defRPr/>
            </a:pPr>
            <a:fld id="{2E335A73-8300-4E4F-88EB-A81060BC4C35}" type="slidenum">
              <a:rPr lang="fr-FR" smtClean="0"/>
              <a:pPr>
                <a:defRPr/>
              </a:pPr>
              <a:t>15</a:t>
            </a:fld>
            <a:endParaRPr lang="fr-FR"/>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Tree>
    <p:extLst>
      <p:ext uri="{BB962C8B-B14F-4D97-AF65-F5344CB8AC3E}">
        <p14:creationId xmlns:p14="http://schemas.microsoft.com/office/powerpoint/2010/main" val="2277839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736130" y="2708920"/>
            <a:ext cx="6645870" cy="1323439"/>
          </a:xfrm>
          <a:prstGeom prst="rect">
            <a:avLst/>
          </a:prstGeom>
          <a:noFill/>
          <a:ln w="57150">
            <a:noFill/>
            <a:miter lim="800000"/>
            <a:headEnd/>
            <a:tailEnd/>
          </a:ln>
        </p:spPr>
        <p:txBody>
          <a:bodyPr wrap="square">
            <a:spAutoFit/>
          </a:bodyPr>
          <a:lstStyle/>
          <a:p>
            <a:pPr>
              <a:defRPr/>
            </a:pPr>
            <a:r>
              <a:rPr kumimoji="0" lang="fr-FR" sz="4000" dirty="0">
                <a:solidFill>
                  <a:schemeClr val="tx2">
                    <a:lumMod val="75000"/>
                  </a:schemeClr>
                </a:solidFill>
              </a:rPr>
              <a:t>Les comptes par branche du régime général</a:t>
            </a:r>
          </a:p>
        </p:txBody>
      </p:sp>
      <p:sp>
        <p:nvSpPr>
          <p:cNvPr id="2" name="ZoneTexte 1"/>
          <p:cNvSpPr txBox="1"/>
          <p:nvPr/>
        </p:nvSpPr>
        <p:spPr>
          <a:xfrm>
            <a:off x="1540917" y="116632"/>
            <a:ext cx="7596336" cy="1323439"/>
          </a:xfrm>
          <a:prstGeom prst="rect">
            <a:avLst/>
          </a:prstGeom>
          <a:noFill/>
        </p:spPr>
        <p:txBody>
          <a:bodyPr wrap="square" rtlCol="0">
            <a:spAutoFit/>
          </a:bodyPr>
          <a:lstStyle/>
          <a:p>
            <a:r>
              <a:rPr lang="fr-FR" sz="4000" dirty="0"/>
              <a:t>Commission des comptes de la sécurité sociale</a:t>
            </a:r>
          </a:p>
        </p:txBody>
      </p:sp>
      <p:sp>
        <p:nvSpPr>
          <p:cNvPr id="5"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Tree>
    <p:extLst>
      <p:ext uri="{BB962C8B-B14F-4D97-AF65-F5344CB8AC3E}">
        <p14:creationId xmlns:p14="http://schemas.microsoft.com/office/powerpoint/2010/main" val="658264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835696" y="260648"/>
            <a:ext cx="6861894" cy="830997"/>
          </a:xfrm>
          <a:prstGeom prst="rect">
            <a:avLst/>
          </a:prstGeom>
          <a:noFill/>
          <a:ln w="57150">
            <a:noFill/>
            <a:miter lim="800000"/>
            <a:headEnd/>
            <a:tailEnd/>
          </a:ln>
        </p:spPr>
        <p:txBody>
          <a:bodyPr wrap="square">
            <a:spAutoFit/>
          </a:bodyPr>
          <a:lstStyle/>
          <a:p>
            <a:pPr>
              <a:defRPr/>
            </a:pPr>
            <a:r>
              <a:rPr kumimoji="0" lang="fr-FR" dirty="0">
                <a:latin typeface="+mj-lt"/>
              </a:rPr>
              <a:t>CNAM maladie, </a:t>
            </a:r>
            <a:r>
              <a:rPr lang="fr-FR" dirty="0">
                <a:latin typeface="+mj-lt"/>
              </a:rPr>
              <a:t>une concentration des déficits  de la sécurité sociale en 2020 et en 2021</a:t>
            </a:r>
            <a:endParaRPr kumimoji="0" lang="fr-FR" dirty="0">
              <a:latin typeface="+mj-lt"/>
            </a:endParaRP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17</a:t>
            </a:fld>
            <a:endParaRPr lang="fr-FR"/>
          </a:p>
        </p:txBody>
      </p:sp>
      <p:sp>
        <p:nvSpPr>
          <p:cNvPr id="2" name="Rectangle 1"/>
          <p:cNvSpPr/>
          <p:nvPr/>
        </p:nvSpPr>
        <p:spPr>
          <a:xfrm>
            <a:off x="4968424" y="1700808"/>
            <a:ext cx="3960000" cy="291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2020:</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 déficit sans précédent (-30 Md€)</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 effet de ciseau entre charges (+7,9%) et produits (-5,3%)</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dépenses ONDAM dépasseraient de 10,2 Md€ l’objectif voté en LFSS 2020</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Une baisse des cotisations sociales (-7,9%) et de la CSG (-5,9%), avec l’effet masse salariale et mesures exceptionnelles</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Baisse des impôts et taxes (-3,4%), augmentation des charges de non-recouvrement </a:t>
            </a:r>
          </a:p>
        </p:txBody>
      </p:sp>
      <p:sp>
        <p:nvSpPr>
          <p:cNvPr id="3" name="Rectangle 2"/>
          <p:cNvSpPr/>
          <p:nvPr/>
        </p:nvSpPr>
        <p:spPr>
          <a:xfrm>
            <a:off x="251520" y="4724784"/>
            <a:ext cx="8784976" cy="15591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2021, avant mesures nouvelles du PLFSS 2021</a:t>
            </a:r>
            <a:r>
              <a:rPr kumimoji="0" lang="fr-FR" sz="1600" dirty="0">
                <a:solidFill>
                  <a:schemeClr val="tx1"/>
                </a:solidFill>
                <a:ea typeface="MS Mincho" panose="02020609040205080304" pitchFamily="49" charset="-128"/>
                <a:cs typeface="Times New Roman" panose="02020603050405020304" pitchFamily="18" charset="0"/>
              </a:rPr>
              <a:t> (Ségur, autonomie), la CNAM maladie serait en déficit de 16,4 Md€</a:t>
            </a:r>
          </a:p>
          <a:p>
            <a:pPr marL="285750" indent="-285750" algn="l" fontAlgn="auto">
              <a:spcAft>
                <a:spcPts val="0"/>
              </a:spcAft>
              <a:buFont typeface="Arial" panose="020B0604020202020204" pitchFamily="34" charset="0"/>
              <a:buChar char="•"/>
            </a:pPr>
            <a:r>
              <a:rPr kumimoji="0" lang="fr-FR" sz="1600" dirty="0">
                <a:solidFill>
                  <a:schemeClr val="tx1"/>
                </a:solidFill>
              </a:rPr>
              <a:t>Les charges nettes ne progresseraient que de 1,2% au stade du tendanciel (ONDAM +1,4%) </a:t>
            </a:r>
          </a:p>
          <a:p>
            <a:pPr marL="285750" indent="-285750" algn="l" fontAlgn="auto">
              <a:spcAft>
                <a:spcPts val="0"/>
              </a:spcAft>
              <a:buFont typeface="Arial" panose="020B0604020202020204" pitchFamily="34" charset="0"/>
              <a:buChar char="•"/>
            </a:pPr>
            <a:r>
              <a:rPr kumimoji="0" lang="fr-FR" sz="1600" dirty="0">
                <a:solidFill>
                  <a:schemeClr val="tx1"/>
                </a:solidFill>
              </a:rPr>
              <a:t>Les produits rebondiraient nettement (+8,0%), avec l’augmentation de la masse salariale, les régularisations des différés de paiement (indépendants) et une nette progression des taxes (TVA) </a:t>
            </a:r>
          </a:p>
        </p:txBody>
      </p:sp>
      <p:pic>
        <p:nvPicPr>
          <p:cNvPr id="9" name="Imag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1" y="1628800"/>
            <a:ext cx="4464495" cy="2880320"/>
          </a:xfrm>
          <a:prstGeom prst="rect">
            <a:avLst/>
          </a:prstGeom>
          <a:noFill/>
          <a:ln>
            <a:noFill/>
          </a:ln>
        </p:spPr>
      </p:pic>
    </p:spTree>
    <p:extLst>
      <p:ext uri="{BB962C8B-B14F-4D97-AF65-F5344CB8AC3E}">
        <p14:creationId xmlns:p14="http://schemas.microsoft.com/office/powerpoint/2010/main" val="4081744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2199168" y="476672"/>
            <a:ext cx="6429325" cy="830997"/>
          </a:xfrm>
          <a:prstGeom prst="rect">
            <a:avLst/>
          </a:prstGeom>
          <a:noFill/>
          <a:ln w="57150">
            <a:noFill/>
            <a:miter lim="800000"/>
            <a:headEnd/>
            <a:tailEnd/>
          </a:ln>
        </p:spPr>
        <p:txBody>
          <a:bodyPr wrap="square">
            <a:spAutoFit/>
          </a:bodyPr>
          <a:lstStyle/>
          <a:p>
            <a:pPr>
              <a:defRPr/>
            </a:pPr>
            <a:r>
              <a:rPr kumimoji="0" lang="fr-FR" dirty="0">
                <a:latin typeface="+mj-lt"/>
              </a:rPr>
              <a:t>CNAM-AT, une trajectoire d’excédents interrompue en 2020</a:t>
            </a: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18</a:t>
            </a:fld>
            <a:endParaRPr lang="fr-FR"/>
          </a:p>
        </p:txBody>
      </p:sp>
      <p:sp>
        <p:nvSpPr>
          <p:cNvPr id="2" name="Rectangle 1"/>
          <p:cNvSpPr/>
          <p:nvPr/>
        </p:nvSpPr>
        <p:spPr>
          <a:xfrm>
            <a:off x="5148064" y="2348880"/>
            <a:ext cx="3888432" cy="23042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2020</a:t>
            </a:r>
            <a:r>
              <a:rPr kumimoji="0" lang="fr-FR" sz="1600" dirty="0">
                <a:solidFill>
                  <a:schemeClr val="tx1"/>
                </a:solidFill>
                <a:ea typeface="MS Mincho" panose="02020609040205080304" pitchFamily="49" charset="-128"/>
                <a:cs typeface="Times New Roman" panose="02020603050405020304" pitchFamily="18" charset="0"/>
              </a:rPr>
              <a:t>,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 déficit de -0,3 Md€, après 7 années d’excédents</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Un effondrement des produits (-8,2%), avec les effets masse salariale et charges de non-recouvrement</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Des dépenses à un rythme comparable à l’an dernier (+1,5%)</a:t>
            </a:r>
          </a:p>
        </p:txBody>
      </p:sp>
      <p:sp>
        <p:nvSpPr>
          <p:cNvPr id="3" name="Rectangle 2"/>
          <p:cNvSpPr/>
          <p:nvPr/>
        </p:nvSpPr>
        <p:spPr>
          <a:xfrm>
            <a:off x="251520" y="5013176"/>
            <a:ext cx="8784976" cy="11521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2021,</a:t>
            </a:r>
            <a:r>
              <a:rPr kumimoji="0" lang="fr-FR" sz="1600" dirty="0">
                <a:solidFill>
                  <a:schemeClr val="tx1"/>
                </a:solidFill>
                <a:ea typeface="MS Mincho" panose="02020609040205080304" pitchFamily="49" charset="-128"/>
                <a:cs typeface="Times New Roman" panose="02020603050405020304" pitchFamily="18" charset="0"/>
              </a:rPr>
              <a:t> un retour à une situation d’excédent (+0,5Md€) avant mesures nouvelles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recettes progresseraient nettement (+8,3%)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Les dépenses progresseraient un peu plus vite qu’en 2020 (+2,1%)</a:t>
            </a:r>
          </a:p>
          <a:p>
            <a:pPr marL="285750" indent="-285750" algn="l" fontAlgn="auto">
              <a:spcAft>
                <a:spcPts val="0"/>
              </a:spcAft>
              <a:buFont typeface="Arial" panose="020B0604020202020204" pitchFamily="34" charset="0"/>
              <a:buChar char="•"/>
            </a:pPr>
            <a:r>
              <a:rPr kumimoji="0" lang="fr-FR" sz="1600" dirty="0">
                <a:solidFill>
                  <a:schemeClr val="tx1"/>
                </a:solidFill>
              </a:rPr>
              <a:t>Les transferts nets seraient quasiment stables (-0,3%).</a:t>
            </a:r>
          </a:p>
        </p:txBody>
      </p:sp>
      <p:pic>
        <p:nvPicPr>
          <p:cNvPr id="9" name="Imag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633885"/>
            <a:ext cx="4752528" cy="318824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763688" y="404664"/>
            <a:ext cx="7030876" cy="830997"/>
          </a:xfrm>
          <a:prstGeom prst="rect">
            <a:avLst/>
          </a:prstGeom>
          <a:noFill/>
          <a:ln w="57150">
            <a:noFill/>
            <a:miter lim="800000"/>
            <a:headEnd/>
            <a:tailEnd/>
          </a:ln>
        </p:spPr>
        <p:txBody>
          <a:bodyPr wrap="square">
            <a:spAutoFit/>
          </a:bodyPr>
          <a:lstStyle/>
          <a:p>
            <a:pPr>
              <a:defRPr/>
            </a:pPr>
            <a:r>
              <a:rPr kumimoji="0" lang="fr-FR" dirty="0">
                <a:latin typeface="+mj-lt"/>
              </a:rPr>
              <a:t>La branche retraite</a:t>
            </a:r>
            <a:r>
              <a:rPr lang="fr-FR" dirty="0">
                <a:latin typeface="+mj-lt"/>
              </a:rPr>
              <a:t>, un retour à des niveaux élevés de déficit en 2020 et 2021</a:t>
            </a:r>
            <a:endParaRPr kumimoji="0" lang="fr-FR" dirty="0">
              <a:latin typeface="+mj-lt"/>
            </a:endParaRP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19</a:t>
            </a:fld>
            <a:endParaRPr lang="fr-FR"/>
          </a:p>
        </p:txBody>
      </p:sp>
      <p:sp>
        <p:nvSpPr>
          <p:cNvPr id="2" name="Rectangle 1"/>
          <p:cNvSpPr/>
          <p:nvPr/>
        </p:nvSpPr>
        <p:spPr>
          <a:xfrm>
            <a:off x="4644008" y="1772815"/>
            <a:ext cx="4392000" cy="26642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2020</a:t>
            </a:r>
            <a:r>
              <a:rPr kumimoji="0" lang="fr-FR" sz="1600" dirty="0">
                <a:solidFill>
                  <a:schemeClr val="tx1"/>
                </a:solidFill>
                <a:ea typeface="MS Mincho" panose="02020609040205080304" pitchFamily="49" charset="-128"/>
                <a:cs typeface="Times New Roman" panose="02020603050405020304" pitchFamily="18" charset="0"/>
              </a:rPr>
              <a:t>, un déficit en forte progression (-7,9 Md€)</a:t>
            </a:r>
          </a:p>
          <a:p>
            <a:pPr marL="285750" indent="-285750" algn="l" fontAlgn="auto">
              <a:spcAft>
                <a:spcPts val="0"/>
              </a:spcAft>
              <a:buFont typeface="Arial" panose="020B0604020202020204" pitchFamily="34" charset="0"/>
              <a:buChar char="•"/>
            </a:pPr>
            <a:r>
              <a:rPr kumimoji="0" lang="fr-FR" sz="1600" dirty="0">
                <a:solidFill>
                  <a:schemeClr val="tx1"/>
                </a:solidFill>
              </a:rPr>
              <a:t>Des charges qui poursuivent leur progression (+2,5% après +2,6%)</a:t>
            </a:r>
          </a:p>
          <a:p>
            <a:pPr marL="285750" indent="-285750" algn="l" fontAlgn="auto">
              <a:spcAft>
                <a:spcPts val="0"/>
              </a:spcAft>
              <a:buFont typeface="Arial" panose="020B0604020202020204" pitchFamily="34" charset="0"/>
              <a:buChar char="•"/>
            </a:pPr>
            <a:r>
              <a:rPr kumimoji="0" lang="fr-FR" sz="1600" dirty="0">
                <a:solidFill>
                  <a:schemeClr val="tx1"/>
                </a:solidFill>
              </a:rPr>
              <a:t>Une revalorisation moyenne plus élevée (+0,7% après +0,3% en 2019) que ne compense pas une baisse de la compensation démographique (effet chute de la masse salariale)</a:t>
            </a:r>
          </a:p>
          <a:p>
            <a:pPr marL="285750" indent="-285750" algn="l" fontAlgn="auto">
              <a:spcAft>
                <a:spcPts val="0"/>
              </a:spcAft>
              <a:buFont typeface="Arial" panose="020B0604020202020204" pitchFamily="34" charset="0"/>
              <a:buChar char="•"/>
            </a:pPr>
            <a:r>
              <a:rPr kumimoji="0" lang="fr-FR" sz="1600" dirty="0">
                <a:solidFill>
                  <a:schemeClr val="tx1"/>
                </a:solidFill>
              </a:rPr>
              <a:t>Une baisse des produits de 2,3%, plus modérée que dans les autres branches grâce au transfert exceptionnel de 5 Md€ du FRR (soulte IEG)  </a:t>
            </a:r>
          </a:p>
        </p:txBody>
      </p:sp>
      <p:sp>
        <p:nvSpPr>
          <p:cNvPr id="3" name="Rectangle 2"/>
          <p:cNvSpPr/>
          <p:nvPr/>
        </p:nvSpPr>
        <p:spPr>
          <a:xfrm>
            <a:off x="113906" y="4669104"/>
            <a:ext cx="8922590" cy="158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2021</a:t>
            </a:r>
            <a:r>
              <a:rPr kumimoji="0" lang="fr-FR" sz="1600" dirty="0">
                <a:solidFill>
                  <a:schemeClr val="tx1"/>
                </a:solidFill>
                <a:ea typeface="MS Mincho" panose="02020609040205080304" pitchFamily="49" charset="-128"/>
                <a:cs typeface="Times New Roman" panose="02020603050405020304" pitchFamily="18" charset="0"/>
              </a:rPr>
              <a:t>, un déficit maintenu à 8,0 Md€, avec la disparition de la recette exceptionnelle FRR</a:t>
            </a:r>
          </a:p>
          <a:p>
            <a:pPr marL="285750" indent="-285750" algn="l" fontAlgn="auto">
              <a:spcAft>
                <a:spcPts val="0"/>
              </a:spcAft>
              <a:buFont typeface="Arial" panose="020B0604020202020204" pitchFamily="34" charset="0"/>
              <a:buChar char="•"/>
            </a:pPr>
            <a:r>
              <a:rPr kumimoji="0" lang="fr-FR" sz="1600" dirty="0">
                <a:solidFill>
                  <a:schemeClr val="tx1"/>
                </a:solidFill>
              </a:rPr>
              <a:t>Les charges du régime accélèreraient (+3,0%), avec une augmentation de la compensation démographique (rebond de la masse salariale) et sous l’hypothèse tendancielle d’une revalorisation de 0,4% en moyenne (effet du faible niveau d’inflation)</a:t>
            </a:r>
          </a:p>
          <a:p>
            <a:pPr marL="285750" indent="-285750" algn="l" fontAlgn="auto">
              <a:spcAft>
                <a:spcPts val="0"/>
              </a:spcAft>
              <a:buFont typeface="Arial" panose="020B0604020202020204" pitchFamily="34" charset="0"/>
              <a:buChar char="•"/>
            </a:pPr>
            <a:r>
              <a:rPr kumimoji="0" lang="fr-FR" sz="1600" dirty="0">
                <a:solidFill>
                  <a:schemeClr val="tx1"/>
                </a:solidFill>
              </a:rPr>
              <a:t>Les produits progresseraient de 3,1%, sous l’effet de la reprise de la masse salariale et de la non-reconduction des mesures exceptionnelles de recouvrement</a:t>
            </a:r>
          </a:p>
        </p:txBody>
      </p:sp>
      <p:pic>
        <p:nvPicPr>
          <p:cNvPr id="9" name="Imag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907" y="1584673"/>
            <a:ext cx="4458094" cy="292444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260648"/>
            <a:ext cx="7344816" cy="1008112"/>
          </a:xfrm>
        </p:spPr>
        <p:txBody>
          <a:bodyPr>
            <a:noAutofit/>
          </a:bodyPr>
          <a:lstStyle/>
          <a:p>
            <a:r>
              <a:rPr lang="fr-FR" sz="2000" dirty="0"/>
              <a:t>2020: une dégradation inédite de la situation économique</a:t>
            </a:r>
            <a:br>
              <a:rPr lang="fr-FR" sz="2000" dirty="0"/>
            </a:br>
            <a:r>
              <a:rPr lang="fr-FR" sz="2000" dirty="0"/>
              <a:t> 2021: un rebond marqué</a:t>
            </a:r>
          </a:p>
        </p:txBody>
      </p:sp>
      <p:sp>
        <p:nvSpPr>
          <p:cNvPr id="3" name="Espace réservé du contenu 2"/>
          <p:cNvSpPr>
            <a:spLocks noGrp="1"/>
          </p:cNvSpPr>
          <p:nvPr>
            <p:ph idx="1"/>
          </p:nvPr>
        </p:nvSpPr>
        <p:spPr>
          <a:xfrm>
            <a:off x="251520" y="1628800"/>
            <a:ext cx="8784976" cy="4608512"/>
          </a:xfrm>
        </p:spPr>
        <p:txBody>
          <a:bodyPr>
            <a:noAutofit/>
          </a:bodyPr>
          <a:lstStyle/>
          <a:p>
            <a:pPr algn="just"/>
            <a:endParaRPr lang="fr-FR" sz="1600" dirty="0"/>
          </a:p>
          <a:p>
            <a:pPr algn="just"/>
            <a:r>
              <a:rPr lang="fr-FR" sz="1600" dirty="0"/>
              <a:t>« Un choc imprévisible d’une brutalité et d’une ampleur inédite; un choc externe devenu un choc domestique massif; un choc d’offre devenu un choc de demande » (Banque de France)</a:t>
            </a:r>
          </a:p>
          <a:p>
            <a:pPr algn="just"/>
            <a:r>
              <a:rPr lang="fr-FR" sz="1600" dirty="0"/>
              <a:t>Des hypothèses économiques communes aux </a:t>
            </a:r>
            <a:r>
              <a:rPr lang="fr-FR" sz="1600" dirty="0">
                <a:solidFill>
                  <a:prstClr val="black"/>
                </a:solidFill>
              </a:rPr>
              <a:t>PLF et </a:t>
            </a:r>
            <a:r>
              <a:rPr lang="fr-FR" sz="1600" dirty="0"/>
              <a:t>PLFSS pour 2021, après des ajustements successifs dans trois LFR au printemps</a:t>
            </a:r>
          </a:p>
          <a:p>
            <a:pPr algn="just"/>
            <a:r>
              <a:rPr lang="fr-FR" sz="1600" dirty="0"/>
              <a:t>2020 : - une baisse du PIB de 10% en volume (-11% en LFR n°3) </a:t>
            </a:r>
          </a:p>
          <a:p>
            <a:pPr marL="0" indent="0" algn="just">
              <a:buNone/>
            </a:pPr>
            <a:r>
              <a:rPr lang="fr-FR" sz="1600" dirty="0"/>
              <a:t>	- une contraction de la masse salariale de 7,9% (-9,7% en LFR n°3) </a:t>
            </a:r>
          </a:p>
          <a:p>
            <a:pPr marL="0" indent="0" algn="just">
              <a:buNone/>
            </a:pPr>
            <a:r>
              <a:rPr lang="fr-FR" sz="1600" dirty="0"/>
              <a:t>	- avec des pertes d’emplois estimées à 2,3% </a:t>
            </a:r>
          </a:p>
          <a:p>
            <a:pPr marL="0" indent="0" algn="just">
              <a:buNone/>
            </a:pPr>
            <a:r>
              <a:rPr lang="fr-FR" sz="1600" dirty="0"/>
              <a:t>	- et une diminution du salaire moyen de 5,7%</a:t>
            </a:r>
          </a:p>
          <a:p>
            <a:pPr algn="just"/>
            <a:r>
              <a:rPr lang="fr-FR" sz="1600" dirty="0"/>
              <a:t>2021: 	- un rebond du PIB (+8%), mais un niveau 2021 encore inférieur à 2019 (de -2,7%)</a:t>
            </a:r>
          </a:p>
          <a:p>
            <a:pPr marL="0" indent="0" algn="just">
              <a:buNone/>
            </a:pPr>
            <a:r>
              <a:rPr lang="fr-FR" sz="1600" dirty="0"/>
              <a:t>	- une augmentation de la masse salariale soumise à cotisations (+6,8%)</a:t>
            </a:r>
          </a:p>
          <a:p>
            <a:pPr marL="0" indent="0" algn="just">
              <a:buNone/>
            </a:pPr>
            <a:r>
              <a:rPr lang="fr-FR" sz="1600" dirty="0"/>
              <a:t>	- avec un salaire moyen en hausse (+7,7%, hors prime exceptionnelle)</a:t>
            </a:r>
          </a:p>
          <a:p>
            <a:pPr marL="0" indent="0" algn="just">
              <a:buNone/>
            </a:pPr>
            <a:r>
              <a:rPr lang="fr-FR" sz="1600" dirty="0"/>
              <a:t>	- mais un emploi encore faible (-0,8%)</a:t>
            </a:r>
          </a:p>
          <a:p>
            <a:pPr algn="just"/>
            <a:r>
              <a:rPr lang="fr-FR" sz="1600" dirty="0"/>
              <a:t>Des prix quasiment stables en 2020 (+0,2%), une progression modérée en 2021 (+0,6%, hors tabac)</a:t>
            </a:r>
            <a:endParaRPr lang="fr-FR" sz="2000" dirty="0"/>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2</a:t>
            </a:fld>
            <a:endParaRPr lang="fr-FR"/>
          </a:p>
        </p:txBody>
      </p:sp>
    </p:spTree>
    <p:extLst>
      <p:ext uri="{BB962C8B-B14F-4D97-AF65-F5344CB8AC3E}">
        <p14:creationId xmlns:p14="http://schemas.microsoft.com/office/powerpoint/2010/main" val="3266655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907704" y="476672"/>
            <a:ext cx="6720789" cy="461665"/>
          </a:xfrm>
          <a:prstGeom prst="rect">
            <a:avLst/>
          </a:prstGeom>
          <a:noFill/>
          <a:ln w="57150">
            <a:noFill/>
            <a:miter lim="800000"/>
            <a:headEnd/>
            <a:tailEnd/>
          </a:ln>
        </p:spPr>
        <p:txBody>
          <a:bodyPr wrap="square">
            <a:spAutoFit/>
          </a:bodyPr>
          <a:lstStyle/>
          <a:p>
            <a:pPr>
              <a:defRPr/>
            </a:pPr>
            <a:r>
              <a:rPr kumimoji="0" lang="fr-FR" dirty="0">
                <a:latin typeface="+mj-lt"/>
              </a:rPr>
              <a:t>CNAF, un déficit en 2020 avec la chute des recettes</a:t>
            </a: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20</a:t>
            </a:fld>
            <a:endParaRPr lang="fr-FR"/>
          </a:p>
        </p:txBody>
      </p:sp>
      <p:sp>
        <p:nvSpPr>
          <p:cNvPr id="3" name="Rectangle 2"/>
          <p:cNvSpPr/>
          <p:nvPr/>
        </p:nvSpPr>
        <p:spPr>
          <a:xfrm>
            <a:off x="4860031" y="1772815"/>
            <a:ext cx="4172813" cy="22521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2020, </a:t>
            </a:r>
            <a:r>
              <a:rPr kumimoji="0" lang="fr-FR" sz="1600" dirty="0">
                <a:solidFill>
                  <a:schemeClr val="tx1"/>
                </a:solidFill>
                <a:ea typeface="MS Mincho" panose="02020609040205080304" pitchFamily="49" charset="-128"/>
                <a:cs typeface="Times New Roman" panose="02020603050405020304" pitchFamily="18" charset="0"/>
              </a:rPr>
              <a:t>un déficit de 3,3 Md€ (après un excédent de 1,5 Md€)</a:t>
            </a:r>
          </a:p>
          <a:p>
            <a:pPr marL="285750" indent="-285750" algn="l" fontAlgn="auto">
              <a:spcAft>
                <a:spcPts val="0"/>
              </a:spcAft>
              <a:buFont typeface="Arial" panose="020B0604020202020204" pitchFamily="34" charset="0"/>
              <a:buChar char="•"/>
            </a:pPr>
            <a:r>
              <a:rPr kumimoji="0" lang="fr-FR" sz="1600" dirty="0">
                <a:solidFill>
                  <a:schemeClr val="tx1"/>
                </a:solidFill>
              </a:rPr>
              <a:t>Une chute des produits de 8,4% liée à la situation économique, aux mesures exceptionnelles et aux charges liées au non recouvrement</a:t>
            </a:r>
          </a:p>
          <a:p>
            <a:pPr marL="285750" indent="-285750" algn="l" fontAlgn="auto">
              <a:spcAft>
                <a:spcPts val="0"/>
              </a:spcAft>
              <a:buFont typeface="Arial" panose="020B0604020202020204" pitchFamily="34" charset="0"/>
              <a:buChar char="•"/>
            </a:pPr>
            <a:r>
              <a:rPr kumimoji="0" lang="fr-FR" sz="1600" dirty="0">
                <a:solidFill>
                  <a:schemeClr val="tx1"/>
                </a:solidFill>
              </a:rPr>
              <a:t>Les charges progresseraient de 1%, avec la revalorisation exceptionnelle de l’allocation de rentrée scolaire</a:t>
            </a:r>
            <a:r>
              <a:rPr kumimoji="0" lang="fr-FR" sz="1600" dirty="0">
                <a:solidFill>
                  <a:srgbClr val="FF0000"/>
                </a:solidFill>
              </a:rPr>
              <a:t> </a:t>
            </a:r>
            <a:r>
              <a:rPr kumimoji="0" lang="fr-FR" sz="1600" dirty="0">
                <a:solidFill>
                  <a:schemeClr val="tx1"/>
                </a:solidFill>
              </a:rPr>
              <a:t>(ARS)</a:t>
            </a:r>
          </a:p>
        </p:txBody>
      </p:sp>
      <p:sp>
        <p:nvSpPr>
          <p:cNvPr id="4" name="Rectangle 3"/>
          <p:cNvSpPr/>
          <p:nvPr/>
        </p:nvSpPr>
        <p:spPr>
          <a:xfrm>
            <a:off x="177492" y="4365103"/>
            <a:ext cx="8855352" cy="14524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rPr>
              <a:t>En 2021, </a:t>
            </a:r>
            <a:r>
              <a:rPr kumimoji="0" lang="fr-FR" sz="1600" dirty="0">
                <a:solidFill>
                  <a:schemeClr val="tx1"/>
                </a:solidFill>
              </a:rPr>
              <a:t>avant les mesures nouvelles du PLFSS pour 2021, le solde de la CNAF retrouverait un excédent de 0,9 Md€</a:t>
            </a:r>
          </a:p>
          <a:p>
            <a:pPr marL="285750" indent="-285750" algn="l" fontAlgn="auto">
              <a:spcAft>
                <a:spcPts val="0"/>
              </a:spcAft>
              <a:buFont typeface="Arial" panose="020B0604020202020204" pitchFamily="34" charset="0"/>
              <a:buChar char="•"/>
            </a:pPr>
            <a:r>
              <a:rPr kumimoji="0" lang="fr-FR" sz="1600" dirty="0">
                <a:solidFill>
                  <a:schemeClr val="tx1"/>
                </a:solidFill>
              </a:rPr>
              <a:t>Les charges nettes se stabiliseraient (-0,1%), avec le contrecoup de la revalorisation exceptionnelle de l’ARS et avec l’hypothèse d’une faible revalorisation des prestations (+0,1%, effet inflation)</a:t>
            </a:r>
          </a:p>
          <a:p>
            <a:pPr marL="285750" indent="-285750" algn="l" fontAlgn="auto">
              <a:spcAft>
                <a:spcPts val="0"/>
              </a:spcAft>
              <a:buFont typeface="Arial" panose="020B0604020202020204" pitchFamily="34" charset="0"/>
              <a:buChar char="•"/>
            </a:pPr>
            <a:r>
              <a:rPr kumimoji="0" lang="fr-FR" sz="1600" dirty="0">
                <a:solidFill>
                  <a:schemeClr val="tx1"/>
                </a:solidFill>
              </a:rPr>
              <a:t>Les produits rebondiraient de 8,8%, pour des raisons identiques aux autres branches</a:t>
            </a:r>
          </a:p>
        </p:txBody>
      </p:sp>
      <p:pic>
        <p:nvPicPr>
          <p:cNvPr id="9" name="Imag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493" y="1628801"/>
            <a:ext cx="4538524" cy="2416036"/>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691680" y="210246"/>
            <a:ext cx="7128792" cy="1152000"/>
          </a:xfrm>
          <a:prstGeom prst="rect">
            <a:avLst/>
          </a:prstGeom>
          <a:noFill/>
          <a:ln w="57150">
            <a:noFill/>
            <a:miter lim="800000"/>
            <a:headEnd/>
            <a:tailEnd/>
          </a:ln>
        </p:spPr>
        <p:txBody>
          <a:bodyPr wrap="square">
            <a:spAutoFit/>
          </a:bodyPr>
          <a:lstStyle/>
          <a:p>
            <a:pPr>
              <a:defRPr/>
            </a:pPr>
            <a:endParaRPr kumimoji="0" lang="fr-FR" dirty="0">
              <a:latin typeface="+mj-lt"/>
            </a:endParaRPr>
          </a:p>
          <a:p>
            <a:pPr>
              <a:defRPr/>
            </a:pPr>
            <a:r>
              <a:rPr kumimoji="0" lang="fr-FR" dirty="0">
                <a:latin typeface="+mj-lt"/>
              </a:rPr>
              <a:t>FSV, des déficits récurrents alourdis </a:t>
            </a:r>
          </a:p>
        </p:txBody>
      </p:sp>
      <p:sp>
        <p:nvSpPr>
          <p:cNvPr id="7"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21</a:t>
            </a:fld>
            <a:endParaRPr lang="fr-FR"/>
          </a:p>
        </p:txBody>
      </p:sp>
      <p:graphicFrame>
        <p:nvGraphicFramePr>
          <p:cNvPr id="9" name="Graphique 8">
            <a:extLst>
              <a:ext uri="{FF2B5EF4-FFF2-40B4-BE49-F238E27FC236}">
                <a16:creationId xmlns:a16="http://schemas.microsoft.com/office/drawing/2014/main" id="{00000000-0008-0000-0100-00000A000000}"/>
              </a:ext>
            </a:extLst>
          </p:cNvPr>
          <p:cNvGraphicFramePr/>
          <p:nvPr>
            <p:extLst>
              <p:ext uri="{D42A27DB-BD31-4B8C-83A1-F6EECF244321}">
                <p14:modId xmlns:p14="http://schemas.microsoft.com/office/powerpoint/2010/main" val="3354216310"/>
              </p:ext>
            </p:extLst>
          </p:nvPr>
        </p:nvGraphicFramePr>
        <p:xfrm>
          <a:off x="107504" y="1600249"/>
          <a:ext cx="4608512" cy="2901783"/>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4932040" y="2060848"/>
            <a:ext cx="4104456" cy="2421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2020</a:t>
            </a:r>
            <a:r>
              <a:rPr kumimoji="0" lang="fr-FR" sz="1600" dirty="0">
                <a:solidFill>
                  <a:schemeClr val="tx1"/>
                </a:solidFill>
                <a:ea typeface="MS Mincho" panose="02020609040205080304" pitchFamily="49" charset="-128"/>
                <a:cs typeface="Times New Roman" panose="02020603050405020304" pitchFamily="18" charset="0"/>
              </a:rPr>
              <a:t>, le déficit du FSV doublerait (-3,2Md€, après -1,6 Md€)</a:t>
            </a:r>
          </a:p>
          <a:p>
            <a:pPr marL="285750" indent="-285750" algn="l" fontAlgn="auto">
              <a:spcAft>
                <a:spcPts val="0"/>
              </a:spcAft>
              <a:buFont typeface="Arial" panose="020B0604020202020204" pitchFamily="34" charset="0"/>
              <a:buChar char="•"/>
            </a:pPr>
            <a:r>
              <a:rPr kumimoji="0" lang="fr-FR" sz="1600" dirty="0">
                <a:solidFill>
                  <a:schemeClr val="tx1"/>
                </a:solidFill>
              </a:rPr>
              <a:t>Une accélération des charges avec la crise (+4,8%) et l’explosion des prises en charge de cotisations au titre du chômage et de l’activité partielle</a:t>
            </a:r>
          </a:p>
          <a:p>
            <a:pPr marL="285750" indent="-285750" algn="l" fontAlgn="auto">
              <a:spcAft>
                <a:spcPts val="0"/>
              </a:spcAft>
              <a:buFont typeface="Arial" panose="020B0604020202020204" pitchFamily="34" charset="0"/>
              <a:buChar char="•"/>
            </a:pPr>
            <a:r>
              <a:rPr kumimoji="0" lang="fr-FR" sz="1600" dirty="0">
                <a:solidFill>
                  <a:schemeClr val="tx1"/>
                </a:solidFill>
              </a:rPr>
              <a:t>Une chute des produits (-4,3%), avec 2/3 des recettes assis sur les revenus du capital</a:t>
            </a:r>
          </a:p>
        </p:txBody>
      </p:sp>
      <p:sp>
        <p:nvSpPr>
          <p:cNvPr id="3" name="Rectangle 2"/>
          <p:cNvSpPr/>
          <p:nvPr/>
        </p:nvSpPr>
        <p:spPr>
          <a:xfrm>
            <a:off x="179512" y="4649343"/>
            <a:ext cx="8856984" cy="15596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600" b="1" dirty="0">
                <a:solidFill>
                  <a:schemeClr val="tx1"/>
                </a:solidFill>
                <a:ea typeface="MS Mincho" panose="02020609040205080304" pitchFamily="49" charset="-128"/>
                <a:cs typeface="Times New Roman" panose="02020603050405020304" pitchFamily="18" charset="0"/>
              </a:rPr>
              <a:t>En 2021</a:t>
            </a:r>
            <a:r>
              <a:rPr kumimoji="0" lang="fr-FR" sz="1600" dirty="0">
                <a:solidFill>
                  <a:schemeClr val="tx1"/>
                </a:solidFill>
                <a:ea typeface="MS Mincho" panose="02020609040205080304" pitchFamily="49" charset="-128"/>
                <a:cs typeface="Times New Roman" panose="02020603050405020304" pitchFamily="18" charset="0"/>
              </a:rPr>
              <a:t>, le déficit du fonds se résorberait partiellement (-2,4 Md€)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Ses dépenses diminueraient (-2,6%), par contrecoup de l’explosion des prises en charge au plus fort de la crise en 2020 </a:t>
            </a:r>
          </a:p>
          <a:p>
            <a:pPr marL="285750" indent="-285750" algn="l" fontAlgn="auto">
              <a:spcAft>
                <a:spcPts val="0"/>
              </a:spcAft>
              <a:buFont typeface="Arial" panose="020B0604020202020204" pitchFamily="34" charset="0"/>
              <a:buChar char="•"/>
            </a:pPr>
            <a:r>
              <a:rPr kumimoji="0" lang="fr-FR" sz="1600" dirty="0">
                <a:solidFill>
                  <a:schemeClr val="tx1"/>
                </a:solidFill>
                <a:ea typeface="MS Mincho" panose="02020609040205080304" pitchFamily="49" charset="-128"/>
                <a:cs typeface="Times New Roman" panose="02020603050405020304" pitchFamily="18" charset="0"/>
              </a:rPr>
              <a:t>Ses produits augmenteraient modérément (+1,6%), en raison des effets décalés de la crise sur les recettes assises sur les revenus du patrimoine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400" dirty="0"/>
              <a:t>Des effets massifs sur la trésorerie de l’ACOSS, </a:t>
            </a:r>
            <a:br>
              <a:rPr lang="fr-FR" sz="2400" dirty="0"/>
            </a:br>
            <a:r>
              <a:rPr lang="fr-FR" sz="2400" dirty="0"/>
              <a:t>un transfert de dette à la CADES prolongée jusqu’en 2033</a:t>
            </a:r>
          </a:p>
        </p:txBody>
      </p:sp>
      <p:sp>
        <p:nvSpPr>
          <p:cNvPr id="4" name="Espace réservé de la date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Espace réservé du numéro de diapositive 4"/>
          <p:cNvSpPr>
            <a:spLocks noGrp="1"/>
          </p:cNvSpPr>
          <p:nvPr>
            <p:ph type="sldNum" sz="quarter" idx="12"/>
          </p:nvPr>
        </p:nvSpPr>
        <p:spPr/>
        <p:txBody>
          <a:bodyPr/>
          <a:lstStyle/>
          <a:p>
            <a:pPr>
              <a:defRPr/>
            </a:pPr>
            <a:fld id="{2E335A73-8300-4E4F-88EB-A81060BC4C35}" type="slidenum">
              <a:rPr lang="fr-FR" smtClean="0"/>
              <a:pPr>
                <a:defRPr/>
              </a:pPr>
              <a:t>22</a:t>
            </a:fld>
            <a:endParaRPr lang="fr-FR"/>
          </a:p>
        </p:txBody>
      </p:sp>
      <p:sp>
        <p:nvSpPr>
          <p:cNvPr id="3" name="Rectangle 2"/>
          <p:cNvSpPr/>
          <p:nvPr/>
        </p:nvSpPr>
        <p:spPr>
          <a:xfrm>
            <a:off x="5220073" y="1844824"/>
            <a:ext cx="3751311" cy="266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endParaRPr lang="fr-FR" sz="1600" dirty="0">
              <a:solidFill>
                <a:schemeClr val="tx1"/>
              </a:solidFill>
            </a:endParaRPr>
          </a:p>
          <a:p>
            <a:pPr algn="l" fontAlgn="auto">
              <a:spcAft>
                <a:spcPts val="0"/>
              </a:spcAft>
            </a:pPr>
            <a:r>
              <a:rPr lang="fr-FR" sz="1600" b="1" dirty="0">
                <a:solidFill>
                  <a:schemeClr val="tx1"/>
                </a:solidFill>
              </a:rPr>
              <a:t>Des besoins de financement l’ACOSS considérablement accrus</a:t>
            </a:r>
          </a:p>
          <a:p>
            <a:pPr marL="285750" indent="-285750" algn="l" fontAlgn="auto">
              <a:spcAft>
                <a:spcPts val="0"/>
              </a:spcAft>
              <a:buFont typeface="Arial" panose="020B0604020202020204" pitchFamily="34" charset="0"/>
              <a:buChar char="•"/>
            </a:pPr>
            <a:r>
              <a:rPr lang="fr-FR" sz="1600" dirty="0">
                <a:solidFill>
                  <a:schemeClr val="tx1"/>
                </a:solidFill>
              </a:rPr>
              <a:t>Un plafond de trésorerie relevé de 39 à 95 Md€ par décret</a:t>
            </a:r>
          </a:p>
          <a:p>
            <a:pPr marL="285750" indent="-285750" algn="l" fontAlgn="auto">
              <a:spcAft>
                <a:spcPts val="0"/>
              </a:spcAft>
              <a:buFont typeface="Arial" panose="020B0604020202020204" pitchFamily="34" charset="0"/>
              <a:buChar char="•"/>
            </a:pPr>
            <a:r>
              <a:rPr kumimoji="0" lang="fr-FR" sz="1600" dirty="0">
                <a:solidFill>
                  <a:schemeClr val="tx1"/>
                </a:solidFill>
              </a:rPr>
              <a:t>Une variation de trésorerie estimée à </a:t>
            </a:r>
            <a:br>
              <a:rPr kumimoji="0" lang="fr-FR" sz="1600" dirty="0">
                <a:solidFill>
                  <a:schemeClr val="tx1"/>
                </a:solidFill>
              </a:rPr>
            </a:br>
            <a:r>
              <a:rPr kumimoji="0" lang="fr-FR" sz="1600" dirty="0">
                <a:solidFill>
                  <a:schemeClr val="tx1"/>
                </a:solidFill>
              </a:rPr>
              <a:t>-50,4 Md€ en 2020</a:t>
            </a:r>
          </a:p>
          <a:p>
            <a:pPr marL="285750" indent="-285750" algn="l" fontAlgn="auto">
              <a:spcAft>
                <a:spcPts val="0"/>
              </a:spcAft>
              <a:buFont typeface="Arial" panose="020B0604020202020204" pitchFamily="34" charset="0"/>
              <a:buChar char="•"/>
            </a:pPr>
            <a:r>
              <a:rPr kumimoji="0" lang="fr-FR" sz="1600" dirty="0">
                <a:solidFill>
                  <a:schemeClr val="tx1"/>
                </a:solidFill>
              </a:rPr>
              <a:t>Après une recette exceptionnelle de </a:t>
            </a:r>
            <a:br>
              <a:rPr kumimoji="0" lang="fr-FR" sz="1600" dirty="0">
                <a:solidFill>
                  <a:schemeClr val="tx1"/>
                </a:solidFill>
              </a:rPr>
            </a:br>
            <a:r>
              <a:rPr kumimoji="0" lang="fr-FR" sz="1600" dirty="0">
                <a:solidFill>
                  <a:schemeClr val="tx1"/>
                </a:solidFill>
              </a:rPr>
              <a:t>5 Md€ du FRR à la CNAV (soulte IEG)</a:t>
            </a:r>
          </a:p>
          <a:p>
            <a:pPr marL="285750" indent="-285750" algn="l" fontAlgn="auto">
              <a:spcAft>
                <a:spcPts val="0"/>
              </a:spcAft>
              <a:buFont typeface="Arial" panose="020B0604020202020204" pitchFamily="34" charset="0"/>
              <a:buChar char="•"/>
            </a:pPr>
            <a:r>
              <a:rPr kumimoji="0" lang="fr-FR" sz="1600" dirty="0">
                <a:solidFill>
                  <a:schemeClr val="tx1"/>
                </a:solidFill>
              </a:rPr>
              <a:t>Après une reprise de dettes de 20 Md€ par la CADES en 2020</a:t>
            </a:r>
          </a:p>
        </p:txBody>
      </p:sp>
      <p:sp>
        <p:nvSpPr>
          <p:cNvPr id="6" name="Rectangle 5"/>
          <p:cNvSpPr/>
          <p:nvPr/>
        </p:nvSpPr>
        <p:spPr>
          <a:xfrm>
            <a:off x="86443" y="4941168"/>
            <a:ext cx="8898957" cy="11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spcAft>
                <a:spcPts val="0"/>
              </a:spcAft>
            </a:pPr>
            <a:r>
              <a:rPr kumimoji="0" lang="fr-FR" sz="1400" b="1" dirty="0">
                <a:solidFill>
                  <a:schemeClr val="tx1"/>
                </a:solidFill>
              </a:rPr>
              <a:t>Un transfert de 136 Md€ de dettes à la CADES et une prolongation de son activité jusqu’en 2033 </a:t>
            </a:r>
            <a:r>
              <a:rPr kumimoji="0" lang="fr-FR" sz="1400" dirty="0">
                <a:solidFill>
                  <a:schemeClr val="tx1"/>
                </a:solidFill>
              </a:rPr>
              <a:t>(lois du 7 août 2020)</a:t>
            </a:r>
          </a:p>
          <a:p>
            <a:pPr marL="285750" indent="-285750" algn="l" fontAlgn="auto">
              <a:spcAft>
                <a:spcPts val="0"/>
              </a:spcAft>
              <a:buFont typeface="Arial" panose="020B0604020202020204" pitchFamily="34" charset="0"/>
              <a:buChar char="•"/>
            </a:pPr>
            <a:r>
              <a:rPr kumimoji="0" lang="fr-FR" sz="1400" dirty="0">
                <a:solidFill>
                  <a:schemeClr val="tx1"/>
                </a:solidFill>
              </a:rPr>
              <a:t>Couverture des déficits passés (31 Md€), prévisionnels (92 Md€) et d’échéances d’emprunts des EPS (13 Md€)</a:t>
            </a:r>
          </a:p>
          <a:p>
            <a:pPr marL="285750" indent="-285750" algn="l" fontAlgn="auto">
              <a:spcAft>
                <a:spcPts val="0"/>
              </a:spcAft>
              <a:buFont typeface="Arial" panose="020B0604020202020204" pitchFamily="34" charset="0"/>
              <a:buChar char="•"/>
            </a:pPr>
            <a:r>
              <a:rPr kumimoji="0" lang="fr-FR" sz="1400" dirty="0">
                <a:solidFill>
                  <a:schemeClr val="tx1"/>
                </a:solidFill>
              </a:rPr>
              <a:t>Ajustement des ressources : à partir de 2024, versements du FRR de 1,45 Md€ et CSG ramenée de 0,6 à 0,45%</a:t>
            </a:r>
          </a:p>
          <a:p>
            <a:pPr marL="285750" indent="-285750" algn="l" fontAlgn="auto">
              <a:spcAft>
                <a:spcPts val="0"/>
              </a:spcAft>
              <a:buFont typeface="Arial" panose="020B0604020202020204" pitchFamily="34" charset="0"/>
              <a:buChar char="•"/>
            </a:pPr>
            <a:r>
              <a:rPr kumimoji="0" lang="fr-FR" sz="1400" dirty="0">
                <a:solidFill>
                  <a:schemeClr val="tx1"/>
                </a:solidFill>
              </a:rPr>
              <a:t>20 Md€ transférés dès 2020, dont 16,4 Md€ au titre des déficits du régime général et 3,6 Md€ de la MSA</a:t>
            </a:r>
          </a:p>
        </p:txBody>
      </p:sp>
      <p:graphicFrame>
        <p:nvGraphicFramePr>
          <p:cNvPr id="8" name="Graphique 7"/>
          <p:cNvGraphicFramePr/>
          <p:nvPr>
            <p:extLst>
              <p:ext uri="{D42A27DB-BD31-4B8C-83A1-F6EECF244321}">
                <p14:modId xmlns:p14="http://schemas.microsoft.com/office/powerpoint/2010/main" val="1095756222"/>
              </p:ext>
            </p:extLst>
          </p:nvPr>
        </p:nvGraphicFramePr>
        <p:xfrm>
          <a:off x="107505" y="1700808"/>
          <a:ext cx="5112568" cy="30963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5304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a:solidFill>
                  <a:prstClr val="black"/>
                </a:solidFill>
              </a:rPr>
              <a:t>2020: une dégradation inédite de la situation économique (2)</a:t>
            </a:r>
            <a:br>
              <a:rPr lang="fr-FR" sz="2000" dirty="0">
                <a:solidFill>
                  <a:prstClr val="black"/>
                </a:solidFill>
              </a:rPr>
            </a:br>
            <a:r>
              <a:rPr lang="fr-FR" sz="2000" dirty="0">
                <a:solidFill>
                  <a:prstClr val="black"/>
                </a:solidFill>
              </a:rPr>
              <a:t> 2021: un rebond marqué (2)</a:t>
            </a:r>
            <a:endParaRPr lang="fr-FR" sz="2400" dirty="0"/>
          </a:p>
        </p:txBody>
      </p:sp>
      <p:sp>
        <p:nvSpPr>
          <p:cNvPr id="3" name="Espace réservé du contenu 2"/>
          <p:cNvSpPr>
            <a:spLocks noGrp="1"/>
          </p:cNvSpPr>
          <p:nvPr>
            <p:ph idx="1"/>
          </p:nvPr>
        </p:nvSpPr>
        <p:spPr/>
        <p:txBody>
          <a:bodyPr/>
          <a:lstStyle/>
          <a:p>
            <a:r>
              <a:rPr lang="fr-FR" sz="1600" dirty="0"/>
              <a:t>Selon le Haut conseil des finances publiques (HCFP): « en raison de la crise sanitaire, des incertitudes exceptionnellement élevées fragilisent les exercices de prévisions macroéconomiques et de finances publiques »</a:t>
            </a:r>
          </a:p>
          <a:p>
            <a:r>
              <a:rPr lang="fr-FR" sz="1600" dirty="0"/>
              <a:t>Il estime plausible le niveau d’activité qui serait atteint en 2021, très dépendant de la situation sanitaire</a:t>
            </a:r>
          </a:p>
          <a:p>
            <a:r>
              <a:rPr lang="fr-FR" sz="1600" dirty="0"/>
              <a:t>Il qualifie de plausible les prévisions d’emplois et de masse salariale pour 2020 et 2021</a:t>
            </a:r>
          </a:p>
          <a:p>
            <a:endParaRPr lang="fr-FR" sz="1600" dirty="0"/>
          </a:p>
          <a:p>
            <a:endParaRPr lang="fr-FR" dirty="0"/>
          </a:p>
        </p:txBody>
      </p:sp>
      <p:sp>
        <p:nvSpPr>
          <p:cNvPr id="4" name="Espace réservé de la date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Espace réservé du numéro de diapositive 4"/>
          <p:cNvSpPr>
            <a:spLocks noGrp="1"/>
          </p:cNvSpPr>
          <p:nvPr>
            <p:ph type="sldNum" sz="quarter" idx="12"/>
          </p:nvPr>
        </p:nvSpPr>
        <p:spPr/>
        <p:txBody>
          <a:bodyPr/>
          <a:lstStyle/>
          <a:p>
            <a:pPr>
              <a:defRPr/>
            </a:pPr>
            <a:fld id="{2E335A73-8300-4E4F-88EB-A81060BC4C35}" type="slidenum">
              <a:rPr lang="fr-FR" smtClean="0"/>
              <a:pPr>
                <a:defRPr/>
              </a:pPr>
              <a:t>3</a:t>
            </a:fld>
            <a:endParaRPr lang="fr-FR"/>
          </a:p>
        </p:txBody>
      </p:sp>
      <p:pic>
        <p:nvPicPr>
          <p:cNvPr id="7" name="Image 6"/>
          <p:cNvPicPr>
            <a:picLocks noChangeAspect="1"/>
          </p:cNvPicPr>
          <p:nvPr/>
        </p:nvPicPr>
        <p:blipFill>
          <a:blip r:embed="rId2"/>
          <a:stretch>
            <a:fillRect/>
          </a:stretch>
        </p:blipFill>
        <p:spPr>
          <a:xfrm>
            <a:off x="755575" y="3356993"/>
            <a:ext cx="7470529" cy="2880320"/>
          </a:xfrm>
          <a:prstGeom prst="rect">
            <a:avLst/>
          </a:prstGeom>
        </p:spPr>
      </p:pic>
    </p:spTree>
    <p:extLst>
      <p:ext uri="{BB962C8B-B14F-4D97-AF65-F5344CB8AC3E}">
        <p14:creationId xmlns:p14="http://schemas.microsoft.com/office/powerpoint/2010/main" val="428927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547664" y="207122"/>
            <a:ext cx="7596336" cy="769441"/>
          </a:xfrm>
          <a:prstGeom prst="rect">
            <a:avLst/>
          </a:prstGeom>
          <a:noFill/>
          <a:ln w="57150">
            <a:noFill/>
            <a:miter lim="800000"/>
            <a:headEnd/>
            <a:tailEnd/>
          </a:ln>
        </p:spPr>
        <p:txBody>
          <a:bodyPr wrap="square">
            <a:spAutoFit/>
          </a:bodyPr>
          <a:lstStyle/>
          <a:p>
            <a:pPr lvl="0">
              <a:defRPr/>
            </a:pPr>
            <a:r>
              <a:rPr lang="fr-FR" sz="2200" dirty="0">
                <a:solidFill>
                  <a:prstClr val="black"/>
                </a:solidFill>
                <a:latin typeface="Calibri"/>
                <a:ea typeface="+mj-ea"/>
                <a:cs typeface="+mj-cs"/>
              </a:rPr>
              <a:t>2020: un déficit tendanciel sans précédent </a:t>
            </a:r>
            <a:br>
              <a:rPr lang="fr-FR" sz="2200" dirty="0">
                <a:solidFill>
                  <a:prstClr val="black"/>
                </a:solidFill>
                <a:latin typeface="Calibri"/>
                <a:ea typeface="+mj-ea"/>
                <a:cs typeface="+mj-cs"/>
              </a:rPr>
            </a:br>
            <a:r>
              <a:rPr lang="fr-FR" sz="2200" dirty="0">
                <a:solidFill>
                  <a:prstClr val="black"/>
                </a:solidFill>
                <a:latin typeface="Calibri"/>
                <a:ea typeface="+mj-ea"/>
                <a:cs typeface="+mj-cs"/>
              </a:rPr>
              <a:t>2021: un déficit tendanciel en nette réduction mais très élevé</a:t>
            </a: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Datumsplatzhalter 4"/>
          <p:cNvSpPr>
            <a:spLocks noGrp="1"/>
          </p:cNvSpPr>
          <p:nvPr>
            <p:ph type="dt" sz="half" idx="10"/>
          </p:nvPr>
        </p:nvSpPr>
        <p:spPr>
          <a:xfrm>
            <a:off x="107504" y="6376243"/>
            <a:ext cx="1296144" cy="365125"/>
          </a:xfr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25D8C43-E3A2-46BD-8EB5-0251C74A3129}" type="datetime1">
              <a:rPr kumimoji="1" lang="fr-FR"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01/10/2020</a:t>
            </a:fld>
            <a:endParaRPr kumimoji="1" lang="fr-FR"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
        <p:nvSpPr>
          <p:cNvPr id="8" name="Rectangle 13"/>
          <p:cNvSpPr>
            <a:spLocks noGrp="1" noChangeArrowheads="1"/>
          </p:cNvSpPr>
          <p:nvPr>
            <p:ph type="sldNum" sz="quarter" idx="12"/>
          </p:nvPr>
        </p:nvSpPr>
        <p:spPr>
          <a:xfrm>
            <a:off x="7740352" y="6356350"/>
            <a:ext cx="1296144" cy="365125"/>
          </a:xfrm>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7503AC20-84B4-4452-888C-0676E740E86B}" type="slidenum">
              <a:rPr kumimoji="1" lang="fr-FR" sz="1200" b="0" i="0" u="none" strike="noStrike" kern="1200" cap="none" spc="0" normalizeH="0" baseline="0" noProof="0">
                <a:ln>
                  <a:noFill/>
                </a:ln>
                <a:solidFill>
                  <a:prstClr val="white"/>
                </a:solidFill>
                <a:effectLst/>
                <a:uLnTx/>
                <a:uFillTx/>
                <a:latin typeface="Tahom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4</a:t>
            </a:fld>
            <a:endParaRPr kumimoji="1" lang="fr-FR" sz="1200" b="0" i="0" u="none" strike="noStrike" kern="1200" cap="none" spc="0" normalizeH="0" baseline="0" noProof="0">
              <a:ln>
                <a:noFill/>
              </a:ln>
              <a:solidFill>
                <a:prstClr val="white"/>
              </a:solidFill>
              <a:effectLst/>
              <a:uLnTx/>
              <a:uFillTx/>
              <a:latin typeface="Tahoma" pitchFamily="34" charset="0"/>
              <a:ea typeface="+mn-ea"/>
              <a:cs typeface="+mn-cs"/>
            </a:endParaRPr>
          </a:p>
        </p:txBody>
      </p:sp>
      <p:pic>
        <p:nvPicPr>
          <p:cNvPr id="11" name="Image 10"/>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772816"/>
            <a:ext cx="6336704" cy="1728192"/>
          </a:xfrm>
          <a:prstGeom prst="rect">
            <a:avLst/>
          </a:prstGeom>
          <a:noFill/>
          <a:ln>
            <a:noFill/>
          </a:ln>
        </p:spPr>
      </p:pic>
      <p:pic>
        <p:nvPicPr>
          <p:cNvPr id="12" name="Image 1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005064"/>
            <a:ext cx="7560840" cy="2160240"/>
          </a:xfrm>
          <a:prstGeom prst="rect">
            <a:avLst/>
          </a:prstGeom>
          <a:noFill/>
        </p:spPr>
      </p:pic>
    </p:spTree>
    <p:extLst>
      <p:ext uri="{BB962C8B-B14F-4D97-AF65-F5344CB8AC3E}">
        <p14:creationId xmlns:p14="http://schemas.microsoft.com/office/powerpoint/2010/main" val="971025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fontAlgn="base">
              <a:spcAft>
                <a:spcPct val="0"/>
              </a:spcAft>
              <a:defRPr/>
            </a:pPr>
            <a:r>
              <a:rPr kumimoji="1" lang="fr-FR" sz="2200" dirty="0">
                <a:solidFill>
                  <a:prstClr val="black"/>
                </a:solidFill>
                <a:latin typeface="Calibri"/>
              </a:rPr>
              <a:t>2020: un déficit tendanciel sans précédent (2)</a:t>
            </a:r>
            <a:br>
              <a:rPr kumimoji="1" lang="fr-FR" sz="2200" dirty="0">
                <a:solidFill>
                  <a:prstClr val="black"/>
                </a:solidFill>
                <a:latin typeface="Calibri"/>
              </a:rPr>
            </a:br>
            <a:r>
              <a:rPr kumimoji="1" lang="fr-FR" sz="2200" dirty="0">
                <a:solidFill>
                  <a:prstClr val="black"/>
                </a:solidFill>
                <a:latin typeface="Calibri"/>
              </a:rPr>
              <a:t>2021: un déficit tendanciel en nette réduction mais très élevé (2)</a:t>
            </a:r>
            <a:br>
              <a:rPr kumimoji="1" lang="fr-FR" sz="2200" dirty="0">
                <a:solidFill>
                  <a:prstClr val="black"/>
                </a:solidFill>
                <a:latin typeface="Calibri"/>
              </a:rPr>
            </a:br>
            <a:endParaRPr kumimoji="1" lang="fr-FR" sz="2200" dirty="0">
              <a:solidFill>
                <a:prstClr val="black"/>
              </a:solidFill>
              <a:latin typeface="Calibri"/>
            </a:endParaRPr>
          </a:p>
        </p:txBody>
      </p:sp>
      <p:sp>
        <p:nvSpPr>
          <p:cNvPr id="4" name="Espace réservé de la date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Espace réservé du numéro de diapositive 4"/>
          <p:cNvSpPr>
            <a:spLocks noGrp="1"/>
          </p:cNvSpPr>
          <p:nvPr>
            <p:ph type="sldNum" sz="quarter" idx="12"/>
          </p:nvPr>
        </p:nvSpPr>
        <p:spPr/>
        <p:txBody>
          <a:bodyPr/>
          <a:lstStyle/>
          <a:p>
            <a:pPr>
              <a:defRPr/>
            </a:pPr>
            <a:fld id="{2E335A73-8300-4E4F-88EB-A81060BC4C35}" type="slidenum">
              <a:rPr lang="fr-FR" smtClean="0"/>
              <a:pPr>
                <a:defRPr/>
              </a:pPr>
              <a:t>5</a:t>
            </a:fld>
            <a:endParaRPr lang="fr-FR"/>
          </a:p>
        </p:txBody>
      </p:sp>
      <p:pic>
        <p:nvPicPr>
          <p:cNvPr id="6" name="Espace réservé du contenu 5"/>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19962" y="1990947"/>
            <a:ext cx="6704076" cy="3744468"/>
          </a:xfrm>
          <a:prstGeom prst="rect">
            <a:avLst/>
          </a:prstGeom>
          <a:noFill/>
          <a:ln>
            <a:noFill/>
          </a:ln>
        </p:spPr>
      </p:pic>
    </p:spTree>
    <p:extLst>
      <p:ext uri="{BB962C8B-B14F-4D97-AF65-F5344CB8AC3E}">
        <p14:creationId xmlns:p14="http://schemas.microsoft.com/office/powerpoint/2010/main" val="535586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1680" y="188640"/>
            <a:ext cx="7272808" cy="1152128"/>
          </a:xfrm>
        </p:spPr>
        <p:txBody>
          <a:bodyPr>
            <a:normAutofit/>
          </a:bodyPr>
          <a:lstStyle/>
          <a:p>
            <a:pPr>
              <a:defRPr/>
            </a:pPr>
            <a:r>
              <a:rPr lang="fr-FR" sz="2400" dirty="0"/>
              <a:t>2020: toutes les branches du régime général en déficit</a:t>
            </a:r>
            <a:br>
              <a:rPr lang="fr-FR" sz="2400" dirty="0"/>
            </a:br>
            <a:r>
              <a:rPr lang="fr-FR" sz="2400" dirty="0"/>
              <a:t>2021: des déficits maladie et vieillesse encore très lourds</a:t>
            </a:r>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6</a:t>
            </a:fld>
            <a:endParaRPr lang="fr-FR"/>
          </a:p>
        </p:txBody>
      </p:sp>
      <p:sp>
        <p:nvSpPr>
          <p:cNvPr id="9" name="Rectangle 8">
            <a:extLst>
              <a:ext uri="{FF2B5EF4-FFF2-40B4-BE49-F238E27FC236}">
                <a16:creationId xmlns:a16="http://schemas.microsoft.com/office/drawing/2014/main" id="{91FF755E-B22A-BD4D-96B1-22E40FF6E667}"/>
              </a:ext>
            </a:extLst>
          </p:cNvPr>
          <p:cNvSpPr/>
          <p:nvPr/>
        </p:nvSpPr>
        <p:spPr>
          <a:xfrm>
            <a:off x="5508104" y="2348880"/>
            <a:ext cx="3325620" cy="17281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2000" dirty="0">
                <a:solidFill>
                  <a:prstClr val="black"/>
                </a:solidFill>
              </a:rPr>
              <a:t>Deux branches en déficit 2020 </a:t>
            </a:r>
          </a:p>
          <a:p>
            <a:pPr algn="l"/>
            <a:r>
              <a:rPr lang="fr-FR" sz="2000" dirty="0">
                <a:solidFill>
                  <a:prstClr val="black"/>
                </a:solidFill>
              </a:rPr>
              <a:t>Un retour à l’équilibre 2021:</a:t>
            </a:r>
          </a:p>
          <a:p>
            <a:pPr marL="285750" indent="-285750" algn="l">
              <a:buFont typeface="Arial" panose="020B0604020202020204" pitchFamily="34" charset="0"/>
              <a:buChar char="•"/>
            </a:pPr>
            <a:r>
              <a:rPr lang="fr-FR" sz="1800" dirty="0">
                <a:solidFill>
                  <a:prstClr val="black"/>
                </a:solidFill>
              </a:rPr>
              <a:t>AT-MP : -0,3 Md€/+0,4 Md€ </a:t>
            </a:r>
          </a:p>
          <a:p>
            <a:pPr marL="285750" indent="-285750" algn="l">
              <a:buFont typeface="Arial" panose="020B0604020202020204" pitchFamily="34" charset="0"/>
              <a:buChar char="•"/>
            </a:pPr>
            <a:r>
              <a:rPr lang="fr-FR" sz="1800" dirty="0">
                <a:solidFill>
                  <a:prstClr val="black"/>
                </a:solidFill>
              </a:rPr>
              <a:t>Famille : -3,3 Md€/+0 9 Md€ </a:t>
            </a:r>
          </a:p>
        </p:txBody>
      </p:sp>
      <p:sp>
        <p:nvSpPr>
          <p:cNvPr id="11" name="Rectangle 10">
            <a:extLst>
              <a:ext uri="{FF2B5EF4-FFF2-40B4-BE49-F238E27FC236}">
                <a16:creationId xmlns:a16="http://schemas.microsoft.com/office/drawing/2014/main" id="{8A41580D-258D-5749-9A32-BF1676C5B4DA}"/>
              </a:ext>
            </a:extLst>
          </p:cNvPr>
          <p:cNvSpPr/>
          <p:nvPr/>
        </p:nvSpPr>
        <p:spPr>
          <a:xfrm>
            <a:off x="264772" y="4581129"/>
            <a:ext cx="8568952" cy="15121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l">
              <a:buFont typeface="Arial" panose="020B0604020202020204" pitchFamily="34" charset="0"/>
              <a:buChar char="•"/>
            </a:pPr>
            <a:r>
              <a:rPr lang="fr-FR" sz="2000" dirty="0">
                <a:solidFill>
                  <a:prstClr val="black"/>
                </a:solidFill>
              </a:rPr>
              <a:t>La branche maladie concentrerait les 2/3 des déficits en 2020 (-30 Md€) et 2021 (-16,4 Md€) en périmètre RG+FSV </a:t>
            </a:r>
          </a:p>
          <a:p>
            <a:pPr marL="342900" indent="-342900" algn="l">
              <a:buFont typeface="Arial" panose="020B0604020202020204" pitchFamily="34" charset="0"/>
              <a:buChar char="•"/>
            </a:pPr>
            <a:r>
              <a:rPr lang="fr-FR" sz="2000" dirty="0">
                <a:solidFill>
                  <a:prstClr val="black"/>
                </a:solidFill>
              </a:rPr>
              <a:t>La branche vieillesse aurait un déficit de l’ordre de 8 Md€ en 2020 et 2021</a:t>
            </a:r>
          </a:p>
          <a:p>
            <a:pPr marL="342900" indent="-342900" algn="l">
              <a:buFont typeface="Arial" panose="020B0604020202020204" pitchFamily="34" charset="0"/>
              <a:buChar char="•"/>
            </a:pPr>
            <a:r>
              <a:rPr lang="fr-FR" sz="2000" dirty="0">
                <a:solidFill>
                  <a:prstClr val="black"/>
                </a:solidFill>
              </a:rPr>
              <a:t>Le déficit cumulé retraite et FSV dépasserait 10 Md€ en 2020 et 2021</a:t>
            </a:r>
          </a:p>
        </p:txBody>
      </p:sp>
      <p:pic>
        <p:nvPicPr>
          <p:cNvPr id="10" name="Image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4772" y="1766035"/>
            <a:ext cx="4451244" cy="2815093"/>
          </a:xfrm>
          <a:prstGeom prst="rect">
            <a:avLst/>
          </a:prstGeom>
          <a:noFill/>
          <a:ln>
            <a:noFill/>
          </a:ln>
        </p:spPr>
      </p:pic>
    </p:spTree>
    <p:extLst>
      <p:ext uri="{BB962C8B-B14F-4D97-AF65-F5344CB8AC3E}">
        <p14:creationId xmlns:p14="http://schemas.microsoft.com/office/powerpoint/2010/main" val="9678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60648"/>
            <a:ext cx="7596336" cy="936104"/>
          </a:xfrm>
        </p:spPr>
        <p:txBody>
          <a:bodyPr>
            <a:normAutofit fontScale="90000"/>
          </a:bodyPr>
          <a:lstStyle/>
          <a:p>
            <a:r>
              <a:rPr lang="fr-FR" sz="2600" dirty="0"/>
              <a:t>Une révision en baisse du déficit 2020 estimé en juin </a:t>
            </a:r>
            <a:br>
              <a:rPr lang="fr-FR" sz="2600" dirty="0"/>
            </a:br>
            <a:r>
              <a:rPr lang="fr-FR" sz="2600" dirty="0"/>
              <a:t>Des ajustements principalement sur les recettes et l’ONDAM</a:t>
            </a:r>
          </a:p>
        </p:txBody>
      </p:sp>
      <p:sp>
        <p:nvSpPr>
          <p:cNvPr id="3" name="Espace réservé du contenu 2"/>
          <p:cNvSpPr>
            <a:spLocks noGrp="1"/>
          </p:cNvSpPr>
          <p:nvPr>
            <p:ph idx="1"/>
          </p:nvPr>
        </p:nvSpPr>
        <p:spPr>
          <a:xfrm>
            <a:off x="251520" y="1628800"/>
            <a:ext cx="8712968" cy="4608512"/>
          </a:xfrm>
        </p:spPr>
        <p:txBody>
          <a:bodyPr>
            <a:noAutofit/>
          </a:bodyPr>
          <a:lstStyle/>
          <a:p>
            <a:pPr algn="just"/>
            <a:endParaRPr lang="fr-FR" sz="2400" dirty="0"/>
          </a:p>
          <a:p>
            <a:pPr lvl="1" algn="just"/>
            <a:endParaRPr lang="fr-FR" sz="2000" dirty="0"/>
          </a:p>
          <a:p>
            <a:pPr algn="just"/>
            <a:endParaRPr lang="fr-FR" sz="2800" dirty="0"/>
          </a:p>
          <a:p>
            <a:pPr lvl="1" algn="just"/>
            <a:endParaRPr lang="fr-FR" sz="2000" dirty="0"/>
          </a:p>
        </p:txBody>
      </p:sp>
      <p:sp>
        <p:nvSpPr>
          <p:cNvPr id="6"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7"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7</a:t>
            </a:fld>
            <a:endParaRPr lang="fr-FR"/>
          </a:p>
        </p:txBody>
      </p:sp>
      <p:sp>
        <p:nvSpPr>
          <p:cNvPr id="4" name="Rectangle 3"/>
          <p:cNvSpPr/>
          <p:nvPr/>
        </p:nvSpPr>
        <p:spPr>
          <a:xfrm>
            <a:off x="143508" y="1625460"/>
            <a:ext cx="4392488" cy="363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800" dirty="0">
                <a:solidFill>
                  <a:schemeClr val="tx1"/>
                </a:solidFill>
              </a:rPr>
              <a:t>Les écarts par rapport à la CCSS de juin 2020</a:t>
            </a:r>
          </a:p>
        </p:txBody>
      </p:sp>
      <p:sp>
        <p:nvSpPr>
          <p:cNvPr id="5" name="Rectangle 4"/>
          <p:cNvSpPr/>
          <p:nvPr/>
        </p:nvSpPr>
        <p:spPr>
          <a:xfrm>
            <a:off x="4733084" y="2127771"/>
            <a:ext cx="4231404" cy="41095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l">
              <a:buFont typeface="Arial" panose="020B0604020202020204" pitchFamily="34" charset="0"/>
              <a:buChar char="•"/>
            </a:pPr>
            <a:r>
              <a:rPr lang="fr-FR" sz="1600" b="1" u="sng" dirty="0">
                <a:solidFill>
                  <a:schemeClr val="tx1"/>
                </a:solidFill>
              </a:rPr>
              <a:t>Des écarts en recettes</a:t>
            </a:r>
            <a:r>
              <a:rPr lang="fr-FR" sz="1600" b="1" dirty="0">
                <a:solidFill>
                  <a:schemeClr val="tx1"/>
                </a:solidFill>
              </a:rPr>
              <a:t> (+4,5 Md€)</a:t>
            </a:r>
            <a:r>
              <a:rPr lang="fr-FR" sz="1600" dirty="0">
                <a:solidFill>
                  <a:schemeClr val="tx1"/>
                </a:solidFill>
              </a:rPr>
              <a:t>:</a:t>
            </a:r>
          </a:p>
          <a:p>
            <a:pPr marL="285750" indent="-285750" algn="l">
              <a:buFont typeface="Courier New" panose="02070309020205020404" pitchFamily="49" charset="0"/>
              <a:buChar char="o"/>
            </a:pPr>
            <a:r>
              <a:rPr lang="fr-FR" sz="1600" dirty="0">
                <a:solidFill>
                  <a:schemeClr val="tx1"/>
                </a:solidFill>
              </a:rPr>
              <a:t>+7,6 Md€ : effets de la révision des hypothèses économiques sur les prélèvements sociaux et les ITAF</a:t>
            </a:r>
          </a:p>
          <a:p>
            <a:pPr marL="285750" indent="-285750" algn="l">
              <a:buFont typeface="Courier New" panose="02070309020205020404" pitchFamily="49" charset="0"/>
              <a:buChar char="o"/>
            </a:pPr>
            <a:r>
              <a:rPr lang="fr-FR" sz="1600" dirty="0">
                <a:solidFill>
                  <a:schemeClr val="tx1"/>
                </a:solidFill>
              </a:rPr>
              <a:t>+2,6 Md€: révision de l’estimation des provisions pour risques de recouvrement </a:t>
            </a:r>
          </a:p>
          <a:p>
            <a:pPr marL="285750" indent="-285750" algn="l">
              <a:buFont typeface="Courier New" panose="02070309020205020404" pitchFamily="49" charset="0"/>
              <a:buChar char="o"/>
            </a:pPr>
            <a:r>
              <a:rPr lang="fr-FR" sz="1600" dirty="0">
                <a:solidFill>
                  <a:schemeClr val="tx1"/>
                </a:solidFill>
              </a:rPr>
              <a:t> -5,7 Md€: effet des différés de paiement de cotisations des travailleurs indépendants </a:t>
            </a:r>
          </a:p>
          <a:p>
            <a:pPr marL="285750" indent="-285750" algn="l">
              <a:buFont typeface="Arial" panose="020B0604020202020204" pitchFamily="34" charset="0"/>
              <a:buChar char="•"/>
            </a:pPr>
            <a:r>
              <a:rPr lang="fr-FR" sz="1600" b="1" u="sng" dirty="0">
                <a:solidFill>
                  <a:schemeClr val="tx1"/>
                </a:solidFill>
              </a:rPr>
              <a:t>Une recette exceptionnelle</a:t>
            </a:r>
            <a:r>
              <a:rPr lang="fr-FR" sz="1600" b="1" dirty="0">
                <a:solidFill>
                  <a:schemeClr val="tx1"/>
                </a:solidFill>
              </a:rPr>
              <a:t> (+5 Md€)</a:t>
            </a:r>
            <a:r>
              <a:rPr lang="fr-FR" sz="1600" dirty="0">
                <a:solidFill>
                  <a:schemeClr val="tx1"/>
                </a:solidFill>
              </a:rPr>
              <a:t> versement du FRR à la CNAV (soulte IEG)</a:t>
            </a:r>
          </a:p>
          <a:p>
            <a:pPr marL="285750" indent="-285750" algn="l">
              <a:buFont typeface="Arial" panose="020B0604020202020204" pitchFamily="34" charset="0"/>
              <a:buChar char="•"/>
            </a:pPr>
            <a:r>
              <a:rPr lang="fr-FR" sz="1600" b="1" u="sng" dirty="0">
                <a:solidFill>
                  <a:schemeClr val="tx1"/>
                </a:solidFill>
              </a:rPr>
              <a:t>Des dépenses supplémentaires</a:t>
            </a:r>
            <a:r>
              <a:rPr lang="fr-FR" sz="1600" b="1" dirty="0">
                <a:solidFill>
                  <a:schemeClr val="tx1"/>
                </a:solidFill>
              </a:rPr>
              <a:t> (-2,2 Md€)</a:t>
            </a:r>
          </a:p>
          <a:p>
            <a:pPr marL="285750" indent="-285750" algn="l">
              <a:buFont typeface="Courier New" panose="02070309020205020404" pitchFamily="49" charset="0"/>
              <a:buChar char="o"/>
            </a:pPr>
            <a:r>
              <a:rPr lang="fr-FR" sz="1600" dirty="0">
                <a:solidFill>
                  <a:schemeClr val="tx1"/>
                </a:solidFill>
              </a:rPr>
              <a:t>ONDAM: 2,2 Md€</a:t>
            </a:r>
          </a:p>
          <a:p>
            <a:pPr marL="285750" indent="-285750" algn="l">
              <a:buFont typeface="Courier New" panose="02070309020205020404" pitchFamily="49" charset="0"/>
              <a:buChar char="o"/>
            </a:pPr>
            <a:r>
              <a:rPr lang="fr-FR" sz="1600" dirty="0">
                <a:solidFill>
                  <a:schemeClr val="tx1"/>
                </a:solidFill>
              </a:rPr>
              <a:t>Famille: allocation de rentrée scolaire</a:t>
            </a:r>
          </a:p>
          <a:p>
            <a:pPr marL="285750" indent="-285750" algn="l">
              <a:buFont typeface="Courier New" panose="02070309020205020404" pitchFamily="49" charset="0"/>
              <a:buChar char="o"/>
            </a:pPr>
            <a:r>
              <a:rPr lang="fr-FR" sz="1600" dirty="0">
                <a:solidFill>
                  <a:schemeClr val="tx1"/>
                </a:solidFill>
              </a:rPr>
              <a:t>Compensation démographique: effet baisse de la masse salariale</a:t>
            </a:r>
          </a:p>
          <a:p>
            <a:pPr algn="l"/>
            <a:endParaRPr lang="fr-FR" sz="1600" dirty="0">
              <a:solidFill>
                <a:schemeClr val="tx1"/>
              </a:solidFill>
            </a:endParaRPr>
          </a:p>
        </p:txBody>
      </p:sp>
      <p:pic>
        <p:nvPicPr>
          <p:cNvPr id="8" name="Image 7"/>
          <p:cNvPicPr>
            <a:picLocks noChangeAspect="1"/>
          </p:cNvPicPr>
          <p:nvPr/>
        </p:nvPicPr>
        <p:blipFill>
          <a:blip r:embed="rId2"/>
          <a:stretch>
            <a:fillRect/>
          </a:stretch>
        </p:blipFill>
        <p:spPr>
          <a:xfrm>
            <a:off x="86866" y="2204864"/>
            <a:ext cx="4629150" cy="4000500"/>
          </a:xfrm>
          <a:prstGeom prst="rect">
            <a:avLst/>
          </a:prstGeom>
        </p:spPr>
      </p:pic>
    </p:spTree>
    <p:extLst>
      <p:ext uri="{BB962C8B-B14F-4D97-AF65-F5344CB8AC3E}">
        <p14:creationId xmlns:p14="http://schemas.microsoft.com/office/powerpoint/2010/main" val="1127390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210312"/>
            <a:ext cx="7488832" cy="1143000"/>
          </a:xfrm>
        </p:spPr>
        <p:txBody>
          <a:bodyPr>
            <a:normAutofit/>
          </a:bodyPr>
          <a:lstStyle/>
          <a:p>
            <a:pPr>
              <a:defRPr/>
            </a:pPr>
            <a:r>
              <a:rPr lang="fr-FR" sz="2400" dirty="0"/>
              <a:t>Les autres régimes de base en déficit en 2020</a:t>
            </a:r>
          </a:p>
        </p:txBody>
      </p:sp>
      <p:sp>
        <p:nvSpPr>
          <p:cNvPr id="3" name="Espace réservé du contenu 2"/>
          <p:cNvSpPr>
            <a:spLocks noGrp="1"/>
          </p:cNvSpPr>
          <p:nvPr>
            <p:ph idx="1"/>
          </p:nvPr>
        </p:nvSpPr>
        <p:spPr>
          <a:xfrm>
            <a:off x="457200" y="1600200"/>
            <a:ext cx="8229600" cy="4525963"/>
          </a:xfrm>
        </p:spPr>
        <p:txBody>
          <a:bodyPr>
            <a:normAutofit/>
          </a:bodyPr>
          <a:lstStyle/>
          <a:p>
            <a:r>
              <a:rPr lang="fr-FR" sz="2000" dirty="0"/>
              <a:t>Un déficit global de 1,9 Md€ en 2020 avant de revenir à l’équilibre en 2021</a:t>
            </a:r>
          </a:p>
          <a:p>
            <a:r>
              <a:rPr lang="fr-FR" sz="2000" dirty="0"/>
              <a:t>Un doublement du déficit de la CNRACL en 2020, à -1,5 Md€, qui resterait à un niveau comparable en 2021 (-1,6 Md€)  </a:t>
            </a:r>
          </a:p>
          <a:p>
            <a:r>
              <a:rPr lang="fr-FR" sz="2000" dirty="0"/>
              <a:t>Un déficit de la CNAVPL en 2020 (-0,7 Md€), avec le report du paiement de cotisations dont la régularisation en 2021 conduirait à un excédent </a:t>
            </a:r>
          </a:p>
        </p:txBody>
      </p:sp>
      <p:sp>
        <p:nvSpPr>
          <p:cNvPr id="4" name="Espace réservé de la date 3"/>
          <p:cNvSpPr>
            <a:spLocks noGrp="1"/>
          </p:cNvSpPr>
          <p:nvPr>
            <p:ph type="dt" sz="half" idx="10"/>
          </p:nvPr>
        </p:nvSpPr>
        <p:spPr/>
        <p:txBody>
          <a:bodyPr/>
          <a:lstStyle/>
          <a:p>
            <a:pPr>
              <a:defRPr/>
            </a:pPr>
            <a:fld id="{525D8C43-E3A2-46BD-8EB5-0251C74A3129}" type="datetime1">
              <a:rPr lang="fr-FR" smtClean="0"/>
              <a:pPr>
                <a:defRPr/>
              </a:pPr>
              <a:t>01/10/2020</a:t>
            </a:fld>
            <a:endParaRPr lang="fr-FR"/>
          </a:p>
        </p:txBody>
      </p:sp>
      <p:sp>
        <p:nvSpPr>
          <p:cNvPr id="5" name="Espace réservé du numéro de diapositive 4"/>
          <p:cNvSpPr>
            <a:spLocks noGrp="1"/>
          </p:cNvSpPr>
          <p:nvPr>
            <p:ph type="sldNum" sz="quarter" idx="12"/>
          </p:nvPr>
        </p:nvSpPr>
        <p:spPr/>
        <p:txBody>
          <a:bodyPr/>
          <a:lstStyle/>
          <a:p>
            <a:pPr>
              <a:defRPr/>
            </a:pPr>
            <a:fld id="{2E335A73-8300-4E4F-88EB-A81060BC4C35}" type="slidenum">
              <a:rPr lang="fr-FR" smtClean="0"/>
              <a:pPr>
                <a:defRPr/>
              </a:pPr>
              <a:t>8</a:t>
            </a:fld>
            <a:endParaRPr lang="fr-FR"/>
          </a:p>
        </p:txBody>
      </p:sp>
      <p:pic>
        <p:nvPicPr>
          <p:cNvPr id="8" name="Image 7"/>
          <p:cNvPicPr/>
          <p:nvPr/>
        </p:nvPicPr>
        <p:blipFill>
          <a:blip r:embed="rId2">
            <a:extLst>
              <a:ext uri="{28A0092B-C50C-407E-A947-70E740481C1C}">
                <a14:useLocalDpi xmlns:a14="http://schemas.microsoft.com/office/drawing/2010/main" val="0"/>
              </a:ext>
            </a:extLst>
          </a:blip>
          <a:srcRect/>
          <a:stretch>
            <a:fillRect/>
          </a:stretch>
        </p:blipFill>
        <p:spPr bwMode="auto">
          <a:xfrm>
            <a:off x="899592" y="3645024"/>
            <a:ext cx="7344816" cy="2160240"/>
          </a:xfrm>
          <a:prstGeom prst="rect">
            <a:avLst/>
          </a:prstGeom>
          <a:noFill/>
          <a:ln>
            <a:noFill/>
          </a:ln>
        </p:spPr>
      </p:pic>
    </p:spTree>
    <p:extLst>
      <p:ext uri="{BB962C8B-B14F-4D97-AF65-F5344CB8AC3E}">
        <p14:creationId xmlns:p14="http://schemas.microsoft.com/office/powerpoint/2010/main" val="187058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619671" y="260350"/>
            <a:ext cx="7302811" cy="830997"/>
          </a:xfrm>
          <a:prstGeom prst="rect">
            <a:avLst/>
          </a:prstGeom>
          <a:noFill/>
          <a:ln w="57150">
            <a:noFill/>
            <a:miter lim="800000"/>
            <a:headEnd/>
            <a:tailEnd/>
          </a:ln>
        </p:spPr>
        <p:txBody>
          <a:bodyPr wrap="square">
            <a:spAutoFit/>
          </a:bodyPr>
          <a:lstStyle/>
          <a:p>
            <a:pPr>
              <a:defRPr/>
            </a:pPr>
            <a:r>
              <a:rPr kumimoji="0" lang="fr-FR" dirty="0">
                <a:latin typeface="+mj-lt"/>
              </a:rPr>
              <a:t>Un compte tendanciel 2020 en forte dégradation, </a:t>
            </a:r>
          </a:p>
          <a:p>
            <a:pPr>
              <a:defRPr/>
            </a:pPr>
            <a:r>
              <a:rPr kumimoji="0" lang="fr-FR" dirty="0">
                <a:latin typeface="+mj-lt"/>
              </a:rPr>
              <a:t>un rebond en 2021</a:t>
            </a:r>
          </a:p>
        </p:txBody>
      </p:sp>
      <p:sp>
        <p:nvSpPr>
          <p:cNvPr id="9" name="Datumsplatzhalter 4"/>
          <p:cNvSpPr>
            <a:spLocks noGrp="1"/>
          </p:cNvSpPr>
          <p:nvPr>
            <p:ph type="dt" sz="half" idx="10"/>
          </p:nvPr>
        </p:nvSpPr>
        <p:spPr>
          <a:xfrm>
            <a:off x="107504" y="6376243"/>
            <a:ext cx="1296144" cy="365125"/>
          </a:xfrm>
        </p:spPr>
        <p:txBody>
          <a:bodyPr/>
          <a:lstStyle/>
          <a:p>
            <a:pPr>
              <a:defRPr/>
            </a:pPr>
            <a:fld id="{525D8C43-E3A2-46BD-8EB5-0251C74A3129}" type="datetime1">
              <a:rPr lang="fr-FR" smtClean="0"/>
              <a:pPr>
                <a:defRPr/>
              </a:pPr>
              <a:t>01/10/2020</a:t>
            </a:fld>
            <a:endParaRPr lang="fr-FR" dirty="0"/>
          </a:p>
        </p:txBody>
      </p:sp>
      <p:sp>
        <p:nvSpPr>
          <p:cNvPr id="12" name="Rectangle 13"/>
          <p:cNvSpPr>
            <a:spLocks noGrp="1" noChangeArrowheads="1"/>
          </p:cNvSpPr>
          <p:nvPr>
            <p:ph type="sldNum" sz="quarter" idx="12"/>
          </p:nvPr>
        </p:nvSpPr>
        <p:spPr>
          <a:xfrm>
            <a:off x="7740352" y="6356350"/>
            <a:ext cx="1296144" cy="365125"/>
          </a:xfrm>
          <a:ln/>
        </p:spPr>
        <p:txBody>
          <a:bodyPr/>
          <a:lstStyle>
            <a:lvl1pPr>
              <a:defRPr/>
            </a:lvl1pPr>
          </a:lstStyle>
          <a:p>
            <a:pPr>
              <a:defRPr/>
            </a:pPr>
            <a:fld id="{7503AC20-84B4-4452-888C-0676E740E86B}" type="slidenum">
              <a:rPr lang="fr-FR"/>
              <a:pPr>
                <a:defRPr/>
              </a:pPr>
              <a:t>9</a:t>
            </a:fld>
            <a:endParaRPr lang="fr-FR"/>
          </a:p>
        </p:txBody>
      </p:sp>
      <p:sp>
        <p:nvSpPr>
          <p:cNvPr id="2" name="ZoneTexte 1"/>
          <p:cNvSpPr txBox="1"/>
          <p:nvPr/>
        </p:nvSpPr>
        <p:spPr>
          <a:xfrm>
            <a:off x="153710" y="1654224"/>
            <a:ext cx="8745108" cy="3016210"/>
          </a:xfrm>
          <a:prstGeom prst="rect">
            <a:avLst/>
          </a:prstGeom>
          <a:noFill/>
        </p:spPr>
        <p:txBody>
          <a:bodyPr wrap="square" rtlCol="0">
            <a:spAutoFit/>
          </a:bodyPr>
          <a:lstStyle/>
          <a:p>
            <a:pPr marL="342900" indent="-342900" algn="l">
              <a:buFont typeface="Wingdings" charset="2"/>
              <a:buChar char="§"/>
            </a:pPr>
            <a:r>
              <a:rPr lang="fr-FR" sz="1800" dirty="0">
                <a:latin typeface="+mn-lt"/>
              </a:rPr>
              <a:t>En 2020, un effet de ciseau avec des recettes en chute de 4,9% et des dépenses en hausse de 5,3% conduit à un déficit considérable (-46,6 Md€, ROB+FSV) </a:t>
            </a:r>
          </a:p>
          <a:p>
            <a:pPr marL="342900" indent="-342900" algn="l">
              <a:buFont typeface="Wingdings" charset="2"/>
              <a:buChar char="§"/>
            </a:pPr>
            <a:r>
              <a:rPr lang="fr-FR" sz="1800" dirty="0">
                <a:latin typeface="+mn-lt"/>
              </a:rPr>
              <a:t>En 2021, un rebond des recettes (+6,6%) et une moindre progression des dépenses avant mesures nouvelles (+1,6%) conduiraient à une nette réduction du déficit (-25,5 Md€)</a:t>
            </a:r>
          </a:p>
          <a:p>
            <a:pPr marL="342900" indent="-342900" algn="l">
              <a:buFont typeface="Wingdings" charset="2"/>
              <a:buChar char="§"/>
            </a:pPr>
            <a:endParaRPr lang="fr-FR" sz="2000" dirty="0">
              <a:latin typeface="+mn-lt"/>
            </a:endParaRPr>
          </a:p>
          <a:p>
            <a:pPr marL="342900" indent="-342900" algn="l">
              <a:buFont typeface="Wingdings" charset="2"/>
              <a:buChar char="§"/>
            </a:pPr>
            <a:endParaRPr lang="fr-FR" sz="2000" dirty="0">
              <a:latin typeface="+mn-lt"/>
            </a:endParaRPr>
          </a:p>
          <a:p>
            <a:pPr marL="342900" indent="-342900" algn="l">
              <a:buFont typeface="Wingdings" charset="2"/>
              <a:buChar char="§"/>
            </a:pPr>
            <a:endParaRPr lang="fr-FR" sz="2000" dirty="0">
              <a:latin typeface="+mn-lt"/>
            </a:endParaRPr>
          </a:p>
          <a:p>
            <a:pPr marL="342900" indent="-342900" algn="l">
              <a:buFont typeface="Wingdings" charset="2"/>
              <a:buChar char="§"/>
            </a:pPr>
            <a:endParaRPr lang="fr-FR" sz="2000" dirty="0">
              <a:latin typeface="+mn-lt"/>
            </a:endParaRPr>
          </a:p>
          <a:p>
            <a:pPr algn="l"/>
            <a:endParaRPr lang="fr-FR" sz="2000" dirty="0">
              <a:latin typeface="+mn-lt"/>
            </a:endParaRPr>
          </a:p>
        </p:txBody>
      </p:sp>
      <p:sp>
        <p:nvSpPr>
          <p:cNvPr id="5" name="Rectangle 4">
            <a:extLst>
              <a:ext uri="{FF2B5EF4-FFF2-40B4-BE49-F238E27FC236}">
                <a16:creationId xmlns:a16="http://schemas.microsoft.com/office/drawing/2014/main" id="{EE185F08-D26F-7843-842E-C67E4A6AC114}"/>
              </a:ext>
            </a:extLst>
          </p:cNvPr>
          <p:cNvSpPr/>
          <p:nvPr/>
        </p:nvSpPr>
        <p:spPr>
          <a:xfrm>
            <a:off x="153710" y="4149080"/>
            <a:ext cx="8859122" cy="18024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a:extLst>
              <a:ext uri="{FF2B5EF4-FFF2-40B4-BE49-F238E27FC236}">
                <a16:creationId xmlns:a16="http://schemas.microsoft.com/office/drawing/2014/main" id="{7A9A10EA-9D9A-5149-A15C-55AF86376A0F}"/>
              </a:ext>
            </a:extLst>
          </p:cNvPr>
          <p:cNvSpPr/>
          <p:nvPr/>
        </p:nvSpPr>
        <p:spPr>
          <a:xfrm>
            <a:off x="153710" y="4243705"/>
            <a:ext cx="8859122" cy="1815882"/>
          </a:xfrm>
          <a:prstGeom prst="rect">
            <a:avLst/>
          </a:prstGeom>
        </p:spPr>
        <p:txBody>
          <a:bodyPr wrap="square">
            <a:spAutoFit/>
          </a:bodyPr>
          <a:lstStyle/>
          <a:p>
            <a:pPr marL="342900" indent="-342900" algn="l">
              <a:buFont typeface="Wingdings" charset="2"/>
              <a:buChar char="§"/>
            </a:pPr>
            <a:r>
              <a:rPr lang="fr-FR" sz="1600" b="1" dirty="0">
                <a:latin typeface="+mn-lt"/>
              </a:rPr>
              <a:t>Le compte tendanciel n’intègre pas les mesures nouvelles du PLFSS pour 2021</a:t>
            </a:r>
          </a:p>
          <a:p>
            <a:pPr marL="342900" indent="-342900" algn="l">
              <a:buFont typeface="Wingdings" charset="2"/>
              <a:buChar char="§"/>
            </a:pPr>
            <a:r>
              <a:rPr lang="fr-FR" sz="1600" dirty="0">
                <a:latin typeface="+mn-lt"/>
              </a:rPr>
              <a:t>Ainsi, le « Ségur de la santé » ne figure pas dans l’estimation de l’ONDAM en 2020 comme en 2021</a:t>
            </a:r>
          </a:p>
          <a:p>
            <a:pPr marL="342900" indent="-342900" algn="l">
              <a:buFont typeface="Wingdings" charset="2"/>
              <a:buChar char="§"/>
            </a:pPr>
            <a:r>
              <a:rPr lang="fr-FR" sz="1600" dirty="0">
                <a:latin typeface="+mn-lt"/>
              </a:rPr>
              <a:t>Le compte tendanciel est présenté à structure constante de la sécurité sociale</a:t>
            </a:r>
          </a:p>
          <a:p>
            <a:pPr marL="342900" indent="-342900" algn="l">
              <a:buFont typeface="Wingdings" charset="2"/>
              <a:buChar char="§"/>
            </a:pPr>
            <a:r>
              <a:rPr lang="fr-FR" sz="1600" dirty="0">
                <a:latin typeface="+mn-lt"/>
              </a:rPr>
              <a:t>Avec la définition du périmètre et des moyens de la nouvelle branche autonomie dans les dispositions nouvelles du PLFSS 2021, les recettes, les dépenses et leur répartition entre branches du compte tendanciel seront modifiées significativement  </a:t>
            </a:r>
          </a:p>
          <a:p>
            <a:pPr marL="342900" indent="-342900" algn="l">
              <a:buFont typeface="Wingdings" charset="2"/>
              <a:buChar char="§"/>
            </a:pPr>
            <a:endParaRPr lang="fr-FR" sz="1600" dirty="0">
              <a:latin typeface="+mn-lt"/>
            </a:endParaRPr>
          </a:p>
        </p:txBody>
      </p:sp>
      <p:pic>
        <p:nvPicPr>
          <p:cNvPr id="10" name="Image 9"/>
          <p:cNvPicPr/>
          <p:nvPr/>
        </p:nvPicPr>
        <p:blipFill>
          <a:blip r:embed="rId3">
            <a:extLst>
              <a:ext uri="{28A0092B-C50C-407E-A947-70E740481C1C}">
                <a14:useLocalDpi xmlns:a14="http://schemas.microsoft.com/office/drawing/2010/main" val="0"/>
              </a:ext>
            </a:extLst>
          </a:blip>
          <a:srcRect/>
          <a:stretch>
            <a:fillRect/>
          </a:stretch>
        </p:blipFill>
        <p:spPr bwMode="auto">
          <a:xfrm>
            <a:off x="683568" y="2780928"/>
            <a:ext cx="7632848" cy="1260126"/>
          </a:xfrm>
          <a:prstGeom prst="rect">
            <a:avLst/>
          </a:prstGeom>
          <a:noFill/>
          <a:ln>
            <a:noFill/>
          </a:ln>
        </p:spPr>
      </p:pic>
    </p:spTree>
    <p:extLst>
      <p:ext uri="{BB962C8B-B14F-4D97-AF65-F5344CB8AC3E}">
        <p14:creationId xmlns:p14="http://schemas.microsoft.com/office/powerpoint/2010/main" val="3514330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62"/>
</p:tagLst>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lan stratégique">
  <a:themeElements>
    <a:clrScheme name="">
      <a:dk1>
        <a:srgbClr val="000066"/>
      </a:dk1>
      <a:lt1>
        <a:srgbClr val="99CCFF"/>
      </a:lt1>
      <a:dk2>
        <a:srgbClr val="339966"/>
      </a:dk2>
      <a:lt2>
        <a:srgbClr val="009999"/>
      </a:lt2>
      <a:accent1>
        <a:srgbClr val="00CC99"/>
      </a:accent1>
      <a:accent2>
        <a:srgbClr val="0099CC"/>
      </a:accent2>
      <a:accent3>
        <a:srgbClr val="CAE2FF"/>
      </a:accent3>
      <a:accent4>
        <a:srgbClr val="000056"/>
      </a:accent4>
      <a:accent5>
        <a:srgbClr val="AAE2CA"/>
      </a:accent5>
      <a:accent6>
        <a:srgbClr val="008AB9"/>
      </a:accent6>
      <a:hlink>
        <a:srgbClr val="336699"/>
      </a:hlink>
      <a:folHlink>
        <a:srgbClr val="B2B2B2"/>
      </a:folHlink>
    </a:clrScheme>
    <a:fontScheme name="1_Plan stratégiqu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57150"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57150"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1_Plan stratégiqu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1_Plan stratégique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1_Plan stratégiqu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Plan stratégique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1_Plan stratégique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1_Plan stratégique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1_Plan stratégique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1_Plan stratégique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c:\Program Files\Microsoft Office2000\Templates\1036\Plan stratégique.pot</Template>
  <TotalTime>14913</TotalTime>
  <Words>2672</Words>
  <Application>Microsoft Office PowerPoint</Application>
  <PresentationFormat>Affichage à l'écran (4:3)</PresentationFormat>
  <Paragraphs>213</Paragraphs>
  <Slides>22</Slides>
  <Notes>11</Notes>
  <HiddenSlides>0</HiddenSlides>
  <MMClips>0</MMClips>
  <ScaleCrop>false</ScaleCrop>
  <HeadingPairs>
    <vt:vector size="6" baseType="variant">
      <vt:variant>
        <vt:lpstr>Polices utilisées</vt:lpstr>
      </vt:variant>
      <vt:variant>
        <vt:i4>5</vt:i4>
      </vt:variant>
      <vt:variant>
        <vt:lpstr>Thème</vt:lpstr>
      </vt:variant>
      <vt:variant>
        <vt:i4>3</vt:i4>
      </vt:variant>
      <vt:variant>
        <vt:lpstr>Titres des diapositives</vt:lpstr>
      </vt:variant>
      <vt:variant>
        <vt:i4>22</vt:i4>
      </vt:variant>
    </vt:vector>
  </HeadingPairs>
  <TitlesOfParts>
    <vt:vector size="30" baseType="lpstr">
      <vt:lpstr>Arial</vt:lpstr>
      <vt:lpstr>Calibri</vt:lpstr>
      <vt:lpstr>Courier New</vt:lpstr>
      <vt:lpstr>Tahoma</vt:lpstr>
      <vt:lpstr>Wingdings</vt:lpstr>
      <vt:lpstr>Conception personnalisée</vt:lpstr>
      <vt:lpstr>1_Plan stratégique</vt:lpstr>
      <vt:lpstr>Larissa-Design</vt:lpstr>
      <vt:lpstr>Présentation PowerPoint</vt:lpstr>
      <vt:lpstr>2020: une dégradation inédite de la situation économique  2021: un rebond marqué</vt:lpstr>
      <vt:lpstr>2020: une dégradation inédite de la situation économique (2)  2021: un rebond marqué (2)</vt:lpstr>
      <vt:lpstr>Présentation PowerPoint</vt:lpstr>
      <vt:lpstr>2020: un déficit tendanciel sans précédent (2) 2021: un déficit tendanciel en nette réduction mais très élevé (2) </vt:lpstr>
      <vt:lpstr>2020: toutes les branches du régime général en déficit 2021: des déficits maladie et vieillesse encore très lourds</vt:lpstr>
      <vt:lpstr>Une révision en baisse du déficit 2020 estimé en juin  Des ajustements principalement sur les recettes et l’ONDAM</vt:lpstr>
      <vt:lpstr>Les autres régimes de base en déficit en 2020</vt:lpstr>
      <vt:lpstr>Présentation PowerPoint</vt:lpstr>
      <vt:lpstr>Présentation PowerPoint</vt:lpstr>
      <vt:lpstr>Les prestations des régimes de base et du FSV</vt:lpstr>
      <vt:lpstr>Présentation PowerPoint</vt:lpstr>
      <vt:lpstr>En 2020, une révision en hausse des mesures exceptionnelles dans le champ de l’ONDAM </vt:lpstr>
      <vt:lpstr>Les prestations de retraite</vt:lpstr>
      <vt:lpstr>Les prestations familiales</vt:lpstr>
      <vt:lpstr>Présentation PowerPoint</vt:lpstr>
      <vt:lpstr>Présentation PowerPoint</vt:lpstr>
      <vt:lpstr>Présentation PowerPoint</vt:lpstr>
      <vt:lpstr>Présentation PowerPoint</vt:lpstr>
      <vt:lpstr>Présentation PowerPoint</vt:lpstr>
      <vt:lpstr>Présentation PowerPoint</vt:lpstr>
      <vt:lpstr>Des effets massifs sur la trésorerie de l’ACOSS,  un transfert de dette à la CADES prolongée jusqu’en 2033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François</dc:creator>
  <cp:lastModifiedBy>benoit FEGER</cp:lastModifiedBy>
  <cp:revision>735</cp:revision>
  <cp:lastPrinted>2019-09-27T16:22:27Z</cp:lastPrinted>
  <dcterms:created xsi:type="dcterms:W3CDTF">1601-01-01T00:00:00Z</dcterms:created>
  <dcterms:modified xsi:type="dcterms:W3CDTF">2020-10-01T16:54:45Z</dcterms:modified>
</cp:coreProperties>
</file>